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12" r:id="rId1"/>
  </p:sldMasterIdLst>
  <p:notesMasterIdLst>
    <p:notesMasterId r:id="rId44"/>
  </p:notesMasterIdLst>
  <p:handoutMasterIdLst>
    <p:handoutMasterId r:id="rId45"/>
  </p:handoutMasterIdLst>
  <p:sldIdLst>
    <p:sldId id="273" r:id="rId2"/>
    <p:sldId id="294" r:id="rId3"/>
    <p:sldId id="257" r:id="rId4"/>
    <p:sldId id="288" r:id="rId5"/>
    <p:sldId id="298" r:id="rId6"/>
    <p:sldId id="271" r:id="rId7"/>
    <p:sldId id="272" r:id="rId8"/>
    <p:sldId id="301" r:id="rId9"/>
    <p:sldId id="279" r:id="rId10"/>
    <p:sldId id="274" r:id="rId11"/>
    <p:sldId id="275" r:id="rId12"/>
    <p:sldId id="295" r:id="rId13"/>
    <p:sldId id="256" r:id="rId14"/>
    <p:sldId id="260" r:id="rId15"/>
    <p:sldId id="258" r:id="rId16"/>
    <p:sldId id="259" r:id="rId17"/>
    <p:sldId id="285" r:id="rId18"/>
    <p:sldId id="263" r:id="rId19"/>
    <p:sldId id="267" r:id="rId20"/>
    <p:sldId id="268" r:id="rId21"/>
    <p:sldId id="265" r:id="rId22"/>
    <p:sldId id="262" r:id="rId23"/>
    <p:sldId id="264" r:id="rId24"/>
    <p:sldId id="269" r:id="rId25"/>
    <p:sldId id="299" r:id="rId26"/>
    <p:sldId id="266" r:id="rId27"/>
    <p:sldId id="300" r:id="rId28"/>
    <p:sldId id="280" r:id="rId29"/>
    <p:sldId id="281" r:id="rId30"/>
    <p:sldId id="270" r:id="rId31"/>
    <p:sldId id="276" r:id="rId32"/>
    <p:sldId id="277" r:id="rId33"/>
    <p:sldId id="287" r:id="rId34"/>
    <p:sldId id="297" r:id="rId35"/>
    <p:sldId id="296" r:id="rId36"/>
    <p:sldId id="283" r:id="rId37"/>
    <p:sldId id="284" r:id="rId38"/>
    <p:sldId id="289" r:id="rId39"/>
    <p:sldId id="293" r:id="rId40"/>
    <p:sldId id="290" r:id="rId41"/>
    <p:sldId id="291" r:id="rId42"/>
    <p:sldId id="29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nn Obermiller" initials="BO" lastIdx="6" clrIdx="0">
    <p:extLst/>
  </p:cmAuthor>
  <p:cmAuthor id="2" name="Geneva Taylor" initials="GT" lastIdx="6" clrIdx="1">
    <p:extLst/>
  </p:cmAuthor>
  <p:cmAuthor id="3" name="Hannah McIntosh" initials="H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687" autoAdjust="0"/>
  </p:normalViewPr>
  <p:slideViewPr>
    <p:cSldViewPr snapToGrid="0">
      <p:cViewPr varScale="1">
        <p:scale>
          <a:sx n="64" d="100"/>
          <a:sy n="64" d="100"/>
        </p:scale>
        <p:origin x="288" y="7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64E213-8F3B-44C1-AEE8-8A41C7E4574C}" type="datetimeFigureOut">
              <a:rPr lang="en-US" smtClean="0"/>
              <a:t>5/21/2018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E967ED-20B3-4625-9C5E-14860AE89431}" type="slidenum">
              <a:rPr lang="en-US" smtClean="0"/>
              <a:t>‹#›</a:t>
            </a:fld>
            <a:endParaRPr lang="en-US"/>
          </a:p>
        </p:txBody>
      </p:sp>
    </p:spTree>
    <p:extLst>
      <p:ext uri="{BB962C8B-B14F-4D97-AF65-F5344CB8AC3E}">
        <p14:creationId xmlns:p14="http://schemas.microsoft.com/office/powerpoint/2010/main" val="2680288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B3F6-0CE9-41E2-A5A3-E220D8B77051}" type="datetimeFigureOut">
              <a:rPr lang="en-US" smtClean="0"/>
              <a:t>5/21/2018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A01736-5FBA-4C56-8655-0B838380222B}" type="slidenum">
              <a:rPr lang="en-US" smtClean="0"/>
              <a:t>‹#›</a:t>
            </a:fld>
            <a:endParaRPr lang="en-US"/>
          </a:p>
        </p:txBody>
      </p:sp>
    </p:spTree>
    <p:extLst>
      <p:ext uri="{BB962C8B-B14F-4D97-AF65-F5344CB8AC3E}">
        <p14:creationId xmlns:p14="http://schemas.microsoft.com/office/powerpoint/2010/main" val="142650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7</a:t>
            </a:fld>
            <a:endParaRPr lang="en-US"/>
          </a:p>
        </p:txBody>
      </p:sp>
    </p:spTree>
    <p:extLst>
      <p:ext uri="{BB962C8B-B14F-4D97-AF65-F5344CB8AC3E}">
        <p14:creationId xmlns:p14="http://schemas.microsoft.com/office/powerpoint/2010/main" val="4245212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38</a:t>
            </a:fld>
            <a:endParaRPr lang="en-US"/>
          </a:p>
        </p:txBody>
      </p:sp>
    </p:spTree>
    <p:extLst>
      <p:ext uri="{BB962C8B-B14F-4D97-AF65-F5344CB8AC3E}">
        <p14:creationId xmlns:p14="http://schemas.microsoft.com/office/powerpoint/2010/main" val="3277560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39</a:t>
            </a:fld>
            <a:endParaRPr lang="en-US"/>
          </a:p>
        </p:txBody>
      </p:sp>
    </p:spTree>
    <p:extLst>
      <p:ext uri="{BB962C8B-B14F-4D97-AF65-F5344CB8AC3E}">
        <p14:creationId xmlns:p14="http://schemas.microsoft.com/office/powerpoint/2010/main" val="3660223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40</a:t>
            </a:fld>
            <a:endParaRPr lang="en-US"/>
          </a:p>
        </p:txBody>
      </p:sp>
    </p:spTree>
    <p:extLst>
      <p:ext uri="{BB962C8B-B14F-4D97-AF65-F5344CB8AC3E}">
        <p14:creationId xmlns:p14="http://schemas.microsoft.com/office/powerpoint/2010/main" val="2452527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41</a:t>
            </a:fld>
            <a:endParaRPr lang="en-US"/>
          </a:p>
        </p:txBody>
      </p:sp>
    </p:spTree>
    <p:extLst>
      <p:ext uri="{BB962C8B-B14F-4D97-AF65-F5344CB8AC3E}">
        <p14:creationId xmlns:p14="http://schemas.microsoft.com/office/powerpoint/2010/main" val="4278944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42</a:t>
            </a:fld>
            <a:endParaRPr lang="en-US"/>
          </a:p>
        </p:txBody>
      </p:sp>
    </p:spTree>
    <p:extLst>
      <p:ext uri="{BB962C8B-B14F-4D97-AF65-F5344CB8AC3E}">
        <p14:creationId xmlns:p14="http://schemas.microsoft.com/office/powerpoint/2010/main" val="3567086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8</a:t>
            </a:fld>
            <a:endParaRPr lang="en-US"/>
          </a:p>
        </p:txBody>
      </p:sp>
    </p:spTree>
    <p:extLst>
      <p:ext uri="{BB962C8B-B14F-4D97-AF65-F5344CB8AC3E}">
        <p14:creationId xmlns:p14="http://schemas.microsoft.com/office/powerpoint/2010/main" val="4185434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9</a:t>
            </a:fld>
            <a:endParaRPr lang="en-US"/>
          </a:p>
        </p:txBody>
      </p:sp>
    </p:spTree>
    <p:extLst>
      <p:ext uri="{BB962C8B-B14F-4D97-AF65-F5344CB8AC3E}">
        <p14:creationId xmlns:p14="http://schemas.microsoft.com/office/powerpoint/2010/main" val="4083790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10</a:t>
            </a:fld>
            <a:endParaRPr lang="en-US"/>
          </a:p>
        </p:txBody>
      </p:sp>
    </p:spTree>
    <p:extLst>
      <p:ext uri="{BB962C8B-B14F-4D97-AF65-F5344CB8AC3E}">
        <p14:creationId xmlns:p14="http://schemas.microsoft.com/office/powerpoint/2010/main" val="1524834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11</a:t>
            </a:fld>
            <a:endParaRPr lang="en-US"/>
          </a:p>
        </p:txBody>
      </p:sp>
    </p:spTree>
    <p:extLst>
      <p:ext uri="{BB962C8B-B14F-4D97-AF65-F5344CB8AC3E}">
        <p14:creationId xmlns:p14="http://schemas.microsoft.com/office/powerpoint/2010/main" val="2690278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A01736-5FBA-4C56-8655-0B838380222B}" type="slidenum">
              <a:rPr lang="en-US" smtClean="0"/>
              <a:t>15</a:t>
            </a:fld>
            <a:endParaRPr lang="en-US"/>
          </a:p>
        </p:txBody>
      </p:sp>
    </p:spTree>
    <p:extLst>
      <p:ext uri="{BB962C8B-B14F-4D97-AF65-F5344CB8AC3E}">
        <p14:creationId xmlns:p14="http://schemas.microsoft.com/office/powerpoint/2010/main" val="2895826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sure to thank</a:t>
            </a:r>
            <a:r>
              <a:rPr lang="en-US" baseline="0" dirty="0" smtClean="0"/>
              <a:t> families for their time.</a:t>
            </a:r>
          </a:p>
          <a:p>
            <a:r>
              <a:rPr lang="en-US" dirty="0" smtClean="0"/>
              <a:t>Move this slide to the end if additional slides are added.</a:t>
            </a:r>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34</a:t>
            </a:fld>
            <a:endParaRPr lang="en-US"/>
          </a:p>
        </p:txBody>
      </p:sp>
    </p:spTree>
    <p:extLst>
      <p:ext uri="{BB962C8B-B14F-4D97-AF65-F5344CB8AC3E}">
        <p14:creationId xmlns:p14="http://schemas.microsoft.com/office/powerpoint/2010/main" val="2125583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SLIDE</a:t>
            </a:r>
          </a:p>
          <a:p>
            <a:r>
              <a:rPr lang="en-US" dirty="0" smtClean="0"/>
              <a:t>For more information</a:t>
            </a:r>
            <a:r>
              <a:rPr lang="en-US" baseline="0" dirty="0" smtClean="0"/>
              <a:t> see: https://www.tn.gov/education/data/accountability/2017-school-accountability.html </a:t>
            </a:r>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36</a:t>
            </a:fld>
            <a:endParaRPr lang="en-US"/>
          </a:p>
        </p:txBody>
      </p:sp>
    </p:spTree>
    <p:extLst>
      <p:ext uri="{BB962C8B-B14F-4D97-AF65-F5344CB8AC3E}">
        <p14:creationId xmlns:p14="http://schemas.microsoft.com/office/powerpoint/2010/main" val="2288087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OPTIONAL SLIDE</a:t>
            </a:r>
          </a:p>
          <a:p>
            <a:endParaRPr lang="en-US" dirty="0"/>
          </a:p>
        </p:txBody>
      </p:sp>
      <p:sp>
        <p:nvSpPr>
          <p:cNvPr id="4" name="Slide Number Placeholder 3"/>
          <p:cNvSpPr>
            <a:spLocks noGrp="1"/>
          </p:cNvSpPr>
          <p:nvPr>
            <p:ph type="sldNum" sz="quarter" idx="10"/>
          </p:nvPr>
        </p:nvSpPr>
        <p:spPr/>
        <p:txBody>
          <a:bodyPr/>
          <a:lstStyle/>
          <a:p>
            <a:fld id="{99A01736-5FBA-4C56-8655-0B838380222B}" type="slidenum">
              <a:rPr lang="en-US" smtClean="0"/>
              <a:t>37</a:t>
            </a:fld>
            <a:endParaRPr lang="en-US"/>
          </a:p>
        </p:txBody>
      </p:sp>
    </p:spTree>
    <p:extLst>
      <p:ext uri="{BB962C8B-B14F-4D97-AF65-F5344CB8AC3E}">
        <p14:creationId xmlns:p14="http://schemas.microsoft.com/office/powerpoint/2010/main" val="161310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5400" spc="-50" baseline="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Arial" panose="020B0604020202020204" pitchFamily="34" charset="0"/>
                <a:cs typeface="Arial" panose="020B0604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1896243" y="6401023"/>
            <a:ext cx="8460474" cy="365125"/>
          </a:xfrm>
        </p:spPr>
        <p:txBody>
          <a:bodyPr/>
          <a:lstStyle>
            <a:lvl1pPr>
              <a:defRPr sz="1100" b="1" i="1">
                <a:latin typeface="Arial" panose="020B0604020202020204" pitchFamily="34" charset="0"/>
                <a:cs typeface="Arial" panose="020B0604020202020204" pitchFamily="34" charset="0"/>
              </a:defRPr>
            </a:lvl1pPr>
          </a:lstStyle>
          <a:p>
            <a:endParaRPr lang="en-US" dirty="0" smtClean="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0154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CB052-2EB6-4C23-97A3-852E0D5D16D6}" type="datetime1">
              <a:rPr lang="en-US" smtClean="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029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819EF0-2ABF-4718-860B-25DEDE8F505F}" type="datetime1">
              <a:rPr lang="en-US" smtClean="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57200" indent="-457200">
              <a:buSzPct val="100000"/>
              <a:buFont typeface="Wingdings" panose="05000000000000000000" pitchFamily="2" charset="2"/>
              <a:buChar char="§"/>
              <a:defRPr sz="2200">
                <a:latin typeface="Arial" panose="020B0604020202020204" pitchFamily="34" charset="0"/>
                <a:cs typeface="Arial" panose="020B0604020202020204" pitchFamily="34" charset="0"/>
              </a:defRPr>
            </a:lvl1pPr>
            <a:lvl2pPr marL="569913" indent="-342900">
              <a:buFont typeface="Wingdings" panose="05000000000000000000" pitchFamily="2" charset="2"/>
              <a:buChar char="§"/>
              <a:defRPr sz="2000">
                <a:latin typeface="Arial" panose="020B0604020202020204" pitchFamily="34" charset="0"/>
                <a:cs typeface="Arial" panose="020B0604020202020204" pitchFamily="34" charset="0"/>
              </a:defRPr>
            </a:lvl2pPr>
            <a:lvl3pPr marL="741363" indent="-285750">
              <a:buFont typeface="Wingdings" panose="05000000000000000000" pitchFamily="2" charset="2"/>
              <a:buChar char="§"/>
              <a:defRPr sz="2000">
                <a:latin typeface="Arial" panose="020B0604020202020204" pitchFamily="34" charset="0"/>
                <a:cs typeface="Arial" panose="020B0604020202020204" pitchFamily="34" charset="0"/>
              </a:defRPr>
            </a:lvl3pPr>
            <a:lvl4pPr marL="966788" indent="-285750">
              <a:buFont typeface="Wingdings" panose="05000000000000000000" pitchFamily="2" charset="2"/>
              <a:buChar char="§"/>
              <a:defRPr sz="2000">
                <a:latin typeface="Arial" panose="020B0604020202020204" pitchFamily="34" charset="0"/>
                <a:cs typeface="Arial" panose="020B0604020202020204" pitchFamily="34" charset="0"/>
              </a:defRPr>
            </a:lvl4pPr>
            <a:lvl5pPr marL="1206500" indent="-285750">
              <a:buFont typeface="Wingdings" panose="05000000000000000000" pitchFamily="2" charset="2"/>
              <a:buChar cha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D89C1D5-2B3A-4549-AD89-056D591A9B50}" type="datetime1">
              <a:rPr lang="en-US" smtClean="0"/>
              <a:t>5/21/2018</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029089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5400" b="0">
                <a:solidFill>
                  <a:schemeClr val="tx1">
                    <a:lumMod val="85000"/>
                    <a:lumOff val="15000"/>
                  </a:schemeClr>
                </a:solidFi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0D293961-5508-4105-9E76-048920C42FE6}" type="datetime1">
              <a:rPr lang="en-US" smtClean="0"/>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1896243" y="6401023"/>
            <a:ext cx="8460474" cy="365125"/>
          </a:xfrm>
          <a:prstGeom prst="rect">
            <a:avLst/>
          </a:prstGeom>
        </p:spPr>
        <p:txBody>
          <a:bodyPr vert="horz" lIns="91440" tIns="45720" rIns="91440" bIns="45720" rtlCol="0" anchor="ctr"/>
          <a:lstStyle>
            <a:defPPr>
              <a:defRPr lang="en-US"/>
            </a:defPPr>
            <a:lvl1pPr marL="0" algn="ctr" defTabSz="457200" rtl="0" eaLnBrk="1" latinLnBrk="0" hangingPunct="1">
              <a:defRPr sz="1100" b="1" i="1" kern="1200" cap="all" baseline="0">
                <a:solidFill>
                  <a:srgbClr val="FFFFFF"/>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5643133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6EF12-5C40-477E-ACB9-83FC221E3E92}" type="datetime1">
              <a:rPr lang="en-US" smtClean="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40615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4728FE-7D17-4B40-8E02-FEC87CD3EBE5}" type="datetime1">
              <a:rPr lang="en-US" smtClean="0"/>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7422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7D3BD5-59AB-4A34-AB26-4717B345B9A3}" type="datetime1">
              <a:rPr lang="en-US" smtClean="0"/>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937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339923-B1D9-4489-A159-4E70B4CC19CD}" type="datetime1">
              <a:rPr lang="en-US" smtClean="0"/>
              <a:t>5/21/2018</a:t>
            </a:fld>
            <a:endParaRPr lang="en-US" dirty="0"/>
          </a:p>
        </p:txBody>
      </p:sp>
      <p:sp>
        <p:nvSpPr>
          <p:cNvPr id="8" name="Footer Placeholder 7"/>
          <p:cNvSpPr>
            <a:spLocks noGrp="1"/>
          </p:cNvSpPr>
          <p:nvPr>
            <p:ph type="ftr" sz="quarter" idx="11"/>
          </p:nvPr>
        </p:nvSpPr>
        <p:spPr/>
        <p:txBody>
          <a:bodyPr/>
          <a:lstStyle>
            <a:lvl1pPr>
              <a:defRPr sz="1100" b="1" i="1">
                <a:solidFill>
                  <a:srgbClr val="FFFFFF"/>
                </a:solidFill>
                <a:latin typeface="Arial" panose="020B0604020202020204" pitchFamily="34" charset="0"/>
                <a:cs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417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2A8E0C1-420F-451F-97BF-2F3DB7AE854F}" type="datetime1">
              <a:rPr lang="en-US" smtClean="0"/>
              <a:t>5/21/2018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068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AF5B0-9B63-4822-8565-36C65C8088BC}" type="datetime1">
              <a:rPr lang="en-US" smtClean="0"/>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2998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AAA0C0-4914-4A4C-A380-48F2C02D8E06}" type="datetime1">
              <a:rPr lang="en-US" smtClean="0"/>
              <a:t>5/21/2018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1100" b="1" i="1" cap="all" baseline="0">
                <a:solidFill>
                  <a:srgbClr val="FFFFFF"/>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4421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measuretn.gov:444/ReportCar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nafsce.site-ym.com/page/defini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Brinn.Obermiller@tn.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plan.tn.gov/DocumentLibrary/ViewDocument.aspx?DocumentKey=1331222&amp;inline=tr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plan.tn.gov/DocumentLibrary/ViewDocument.aspx?DocumentKey=1329729&amp;inline=tru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plan.tn.gov/DocumentLibrary/Default.aspx?ccipSessionKey=63653525572180641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plan.tn.gov/DocumentLibrary/ViewDocument.aspx?DocumentKey=1331224&amp;inline=tru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plan.tn.gov/DocumentLibrary/ViewDocument.aspx?DocumentKey=1331226&amp;inline=tru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plan.tn.gov/DocumentLibrary/ViewDocument.aspx?DocumentKey=1331227&amp;inline=tru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eplan.tn.gov/DocumentLibrary/Default.aspx?ccipSessionKey=636535257461802173" TargetMode="External"/><Relationship Id="rId4" Type="http://schemas.openxmlformats.org/officeDocument/2006/relationships/hyperlink" Target="https://eplan.tn.gov/DocumentLibrary/ViewDocument.aspx?DocumentKey=1331229&amp;inline=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smtClean="0">
                <a:latin typeface="Georgia" panose="02040502050405020303" pitchFamily="18" charset="0"/>
              </a:rPr>
              <a:t>Conducting the Annual Title I Meeting</a:t>
            </a:r>
            <a:endParaRPr lang="en-US" sz="6600" dirty="0">
              <a:latin typeface="Georgia" panose="02040502050405020303" pitchFamily="18" charset="0"/>
            </a:endParaRPr>
          </a:p>
        </p:txBody>
      </p:sp>
      <p:sp>
        <p:nvSpPr>
          <p:cNvPr id="5" name="Subtitle 4"/>
          <p:cNvSpPr>
            <a:spLocks noGrp="1"/>
          </p:cNvSpPr>
          <p:nvPr>
            <p:ph type="subTitle" idx="1"/>
          </p:nvPr>
        </p:nvSpPr>
        <p:spPr/>
        <p:txBody>
          <a:bodyPr/>
          <a:lstStyle/>
          <a:p>
            <a:r>
              <a:rPr lang="en-US" dirty="0" smtClean="0">
                <a:latin typeface="Arial" panose="020B0604020202020204" pitchFamily="34" charset="0"/>
                <a:cs typeface="Arial" panose="020B0604020202020204" pitchFamily="34" charset="0"/>
              </a:rPr>
              <a:t>A Template for districts and schools</a:t>
            </a:r>
            <a:endParaRPr lang="en-US" dirty="0">
              <a:latin typeface="Arial" panose="020B0604020202020204" pitchFamily="34" charset="0"/>
              <a:cs typeface="Arial" panose="020B0604020202020204" pitchFamily="34" charset="0"/>
            </a:endParaRPr>
          </a:p>
        </p:txBody>
      </p:sp>
      <p:pic>
        <p:nvPicPr>
          <p:cNvPr id="6" name="Picture 5" descr="TDOE logo" title="TDOE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86" y="5147352"/>
            <a:ext cx="2112233" cy="1152127"/>
          </a:xfrm>
          <a:prstGeom prst="rect">
            <a:avLst/>
          </a:prstGeom>
        </p:spPr>
      </p:pic>
    </p:spTree>
    <p:extLst>
      <p:ext uri="{BB962C8B-B14F-4D97-AF65-F5344CB8AC3E}">
        <p14:creationId xmlns:p14="http://schemas.microsoft.com/office/powerpoint/2010/main" val="3404880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 </a:t>
            </a:r>
            <a:br>
              <a:rPr lang="en-US" smtClean="0"/>
            </a:br>
            <a:r>
              <a:rPr lang="en-US" smtClean="0"/>
              <a:t>Keys To Success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Offer the meeting at least twice and at different times of day to maximize the number of families able to participate.</a:t>
            </a:r>
          </a:p>
          <a:p>
            <a:r>
              <a:rPr lang="en-US" dirty="0" smtClean="0">
                <a:solidFill>
                  <a:schemeClr val="tx1"/>
                </a:solidFill>
              </a:rPr>
              <a:t>Advertise and invite families to the meeting in at least three different ways (e.g. flyers, newsletters, website, school marquee, phone calls, emails, etc.)</a:t>
            </a:r>
          </a:p>
          <a:p>
            <a:r>
              <a:rPr lang="en-US" dirty="0" smtClean="0">
                <a:solidFill>
                  <a:schemeClr val="tx1"/>
                </a:solidFill>
              </a:rPr>
              <a:t>If necessary, hold one of the meetings in a convenient community location, such as a library, church, or apartment complex.</a:t>
            </a:r>
          </a:p>
          <a:p>
            <a:r>
              <a:rPr lang="en-US" dirty="0" smtClean="0">
                <a:solidFill>
                  <a:schemeClr val="tx1"/>
                </a:solidFill>
              </a:rPr>
              <a:t>Consider and plan for barriers to family attendance, such as transportation, meals, and childcare. </a:t>
            </a:r>
          </a:p>
          <a:p>
            <a:r>
              <a:rPr lang="en-US" dirty="0" smtClean="0">
                <a:solidFill>
                  <a:schemeClr val="tx1"/>
                </a:solidFill>
              </a:rPr>
              <a:t>Be sure to have translators and translated documents available for non-English speaking families. </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94744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 </a:t>
            </a:r>
            <a:br>
              <a:rPr lang="en-US" smtClean="0"/>
            </a:br>
            <a:r>
              <a:rPr lang="en-US" smtClean="0"/>
              <a:t>Keys To Success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As you conduct the meeting, consider the following suggestions to help the meeting run smoothly and effectively:</a:t>
            </a:r>
          </a:p>
          <a:p>
            <a:pPr lvl="3">
              <a:buFont typeface="Arial" panose="020B0604020202020204" pitchFamily="34" charset="0"/>
              <a:buChar char="•"/>
            </a:pPr>
            <a:r>
              <a:rPr lang="en-US" dirty="0" smtClean="0">
                <a:solidFill>
                  <a:schemeClr val="tx1"/>
                </a:solidFill>
              </a:rPr>
              <a:t>Begin by welcoming the families to the meeting. If there is a school administrator in attendance, they may want to conduct a brief introduction.</a:t>
            </a:r>
          </a:p>
          <a:p>
            <a:pPr lvl="3">
              <a:buFont typeface="Arial" panose="020B0604020202020204" pitchFamily="34" charset="0"/>
              <a:buChar char="•"/>
            </a:pPr>
            <a:r>
              <a:rPr lang="en-US" dirty="0" smtClean="0">
                <a:solidFill>
                  <a:schemeClr val="tx1"/>
                </a:solidFill>
              </a:rPr>
              <a:t>Conduct a short “icebreaker” activity to get families to talk and interact with each other.</a:t>
            </a:r>
          </a:p>
          <a:p>
            <a:pPr lvl="3">
              <a:buFont typeface="Arial" panose="020B0604020202020204" pitchFamily="34" charset="0"/>
              <a:buChar char="•"/>
            </a:pPr>
            <a:r>
              <a:rPr lang="en-US" dirty="0" smtClean="0">
                <a:solidFill>
                  <a:schemeClr val="tx1"/>
                </a:solidFill>
              </a:rPr>
              <a:t>Throughout the meeting, invite families to actively share their questions and thoughts. Record these on a board or flip chart. Revisit these questions and issues at the end of the workshop, and discuss whether and how they have been addressed.</a:t>
            </a:r>
          </a:p>
          <a:p>
            <a:pPr lvl="3">
              <a:buFont typeface="Arial" panose="020B0604020202020204" pitchFamily="34" charset="0"/>
              <a:buChar char="•"/>
            </a:pPr>
            <a:r>
              <a:rPr lang="en-US" dirty="0" smtClean="0">
                <a:solidFill>
                  <a:schemeClr val="tx1"/>
                </a:solidFill>
              </a:rPr>
              <a:t>Avoid technical talk and “education-ese.” If you need to use a technical term, explain it simply the first time you use it.</a:t>
            </a:r>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556792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Slides 11-29</a:t>
            </a:r>
            <a:endParaRPr lang="en-US" dirty="0"/>
          </a:p>
        </p:txBody>
      </p:sp>
      <p:sp>
        <p:nvSpPr>
          <p:cNvPr id="5" name="Text Placeholder 4"/>
          <p:cNvSpPr>
            <a:spLocks noGrp="1"/>
          </p:cNvSpPr>
          <p:nvPr>
            <p:ph type="body" idx="1"/>
          </p:nvPr>
        </p:nvSpPr>
        <p:spPr/>
        <p:txBody>
          <a:bodyPr/>
          <a:lstStyle/>
          <a:p>
            <a:r>
              <a:rPr lang="en-US" dirty="0" smtClean="0"/>
              <a:t>Slides to share with Families during the meeting</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601187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329744"/>
            <a:ext cx="10058400" cy="3566160"/>
          </a:xfrm>
        </p:spPr>
        <p:txBody>
          <a:bodyPr>
            <a:normAutofit/>
          </a:bodyPr>
          <a:lstStyle/>
          <a:p>
            <a:pPr algn="ctr"/>
            <a:r>
              <a:rPr lang="en-US" sz="6000" b="1" dirty="0" smtClean="0">
                <a:solidFill>
                  <a:srgbClr val="FF0000"/>
                </a:solidFill>
                <a:latin typeface="Arial" panose="020B0604020202020204" pitchFamily="34" charset="0"/>
                <a:cs typeface="Arial" panose="020B0604020202020204" pitchFamily="34" charset="0"/>
              </a:rPr>
              <a:t>[Insert school year] </a:t>
            </a:r>
            <a:r>
              <a:rPr lang="en-US" sz="6000" b="1" dirty="0" smtClean="0">
                <a:latin typeface="Arial" panose="020B0604020202020204" pitchFamily="34" charset="0"/>
                <a:cs typeface="Arial" panose="020B0604020202020204" pitchFamily="34" charset="0"/>
              </a:rPr>
              <a:t/>
            </a:r>
            <a:br>
              <a:rPr lang="en-US" sz="6000" b="1" dirty="0" smtClean="0">
                <a:latin typeface="Arial" panose="020B0604020202020204" pitchFamily="34" charset="0"/>
                <a:cs typeface="Arial" panose="020B0604020202020204" pitchFamily="34" charset="0"/>
              </a:rPr>
            </a:br>
            <a:r>
              <a:rPr lang="en-US" sz="6000" dirty="0" smtClean="0">
                <a:latin typeface="Arial" panose="020B0604020202020204" pitchFamily="34" charset="0"/>
                <a:cs typeface="Arial" panose="020B0604020202020204" pitchFamily="34" charset="0"/>
              </a:rPr>
              <a:t>Annual </a:t>
            </a:r>
            <a:r>
              <a:rPr lang="en-US" sz="6000" dirty="0">
                <a:latin typeface="Arial" panose="020B0604020202020204" pitchFamily="34" charset="0"/>
                <a:cs typeface="Arial" panose="020B0604020202020204" pitchFamily="34" charset="0"/>
              </a:rPr>
              <a:t>Title I &amp; Family Engagement Meeting</a:t>
            </a:r>
          </a:p>
        </p:txBody>
      </p:sp>
      <p:sp>
        <p:nvSpPr>
          <p:cNvPr id="3" name="Subtitle 2"/>
          <p:cNvSpPr>
            <a:spLocks noGrp="1"/>
          </p:cNvSpPr>
          <p:nvPr>
            <p:ph type="subTitle" idx="1"/>
          </p:nvPr>
        </p:nvSpPr>
        <p:spPr>
          <a:xfrm>
            <a:off x="1100051" y="4455620"/>
            <a:ext cx="10058400" cy="1487979"/>
          </a:xfrm>
        </p:spPr>
        <p:txBody>
          <a:bodyPr>
            <a:normAutofit/>
          </a:bodyPr>
          <a:lstStyle/>
          <a:p>
            <a:r>
              <a:rPr lang="en-US" cap="none" dirty="0" smtClean="0">
                <a:solidFill>
                  <a:srgbClr val="FF0000"/>
                </a:solidFill>
              </a:rPr>
              <a:t>[Insert school name]</a:t>
            </a:r>
          </a:p>
          <a:p>
            <a:r>
              <a:rPr lang="en-US" cap="none" dirty="0" smtClean="0">
                <a:solidFill>
                  <a:srgbClr val="FF0000"/>
                </a:solidFill>
              </a:rPr>
              <a:t>[Insert meeting date]</a:t>
            </a:r>
          </a:p>
          <a:p>
            <a:r>
              <a:rPr lang="en-US" cap="none" dirty="0" smtClean="0">
                <a:solidFill>
                  <a:srgbClr val="FF0000"/>
                </a:solidFill>
              </a:rPr>
              <a:t>[Insert principal’s name]</a:t>
            </a:r>
            <a:endParaRPr lang="en-US" cap="none" dirty="0">
              <a:solidFill>
                <a:srgbClr val="FF0000"/>
              </a:solidFill>
            </a:endParaRPr>
          </a:p>
        </p:txBody>
      </p:sp>
      <p:sp>
        <p:nvSpPr>
          <p:cNvPr id="4" name="TextBox 3"/>
          <p:cNvSpPr txBox="1"/>
          <p:nvPr/>
        </p:nvSpPr>
        <p:spPr>
          <a:xfrm>
            <a:off x="8581053" y="5943599"/>
            <a:ext cx="3610947" cy="369332"/>
          </a:xfrm>
          <a:prstGeom prst="rect">
            <a:avLst/>
          </a:prstGeom>
          <a:noFill/>
        </p:spPr>
        <p:txBody>
          <a:bodyPr wrap="square" rtlCol="0">
            <a:spAutoFit/>
          </a:bodyPr>
          <a:lstStyle/>
          <a:p>
            <a:r>
              <a:rPr lang="en-US" dirty="0" smtClean="0">
                <a:solidFill>
                  <a:srgbClr val="FF0000"/>
                </a:solidFill>
                <a:latin typeface="Arial" panose="020B0604020202020204" pitchFamily="34" charset="0"/>
                <a:cs typeface="Arial" panose="020B0604020202020204" pitchFamily="34" charset="0"/>
              </a:rPr>
              <a:t>[Insert date of latest revision]</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486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here?</a:t>
            </a:r>
            <a:endParaRPr lang="en-US" dirty="0"/>
          </a:p>
        </p:txBody>
      </p:sp>
      <p:sp>
        <p:nvSpPr>
          <p:cNvPr id="3" name="Content Placeholder 2"/>
          <p:cNvSpPr>
            <a:spLocks noGrp="1"/>
          </p:cNvSpPr>
          <p:nvPr>
            <p:ph idx="1"/>
          </p:nvPr>
        </p:nvSpPr>
        <p:spPr/>
        <p:txBody>
          <a:bodyPr/>
          <a:lstStyle/>
          <a:p>
            <a:r>
              <a:rPr lang="en-US" dirty="0" smtClean="0">
                <a:solidFill>
                  <a:schemeClr val="tx1"/>
                </a:solidFill>
              </a:rPr>
              <a:t>The Every Student Succeeds Act (ESSA) requires that each Title I school hold an annual meeting of Title I families in order to:</a:t>
            </a:r>
          </a:p>
          <a:p>
            <a:pPr lvl="3">
              <a:buFont typeface="Arial" panose="020B0604020202020204" pitchFamily="34" charset="0"/>
              <a:buChar char="•"/>
            </a:pPr>
            <a:r>
              <a:rPr lang="en-US" dirty="0" smtClean="0">
                <a:solidFill>
                  <a:schemeClr val="tx1"/>
                </a:solidFill>
              </a:rPr>
              <a:t>inform you of your school’s participation in Title I,</a:t>
            </a:r>
          </a:p>
          <a:p>
            <a:pPr lvl="3">
              <a:buFont typeface="Arial" panose="020B0604020202020204" pitchFamily="34" charset="0"/>
              <a:buChar char="•"/>
            </a:pPr>
            <a:r>
              <a:rPr lang="en-US" dirty="0" smtClean="0">
                <a:solidFill>
                  <a:schemeClr val="tx1"/>
                </a:solidFill>
              </a:rPr>
              <a:t>explain the requirements of Title I, and</a:t>
            </a:r>
          </a:p>
          <a:p>
            <a:pPr lvl="3">
              <a:buFont typeface="Arial" panose="020B0604020202020204" pitchFamily="34" charset="0"/>
              <a:buChar char="•"/>
            </a:pPr>
            <a:r>
              <a:rPr lang="en-US" dirty="0" smtClean="0">
                <a:solidFill>
                  <a:schemeClr val="tx1"/>
                </a:solidFill>
              </a:rPr>
              <a:t>explain your rights as parents and family members to be involved.</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902294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I learn?</a:t>
            </a:r>
            <a:endParaRPr lang="en-US" dirty="0"/>
          </a:p>
        </p:txBody>
      </p:sp>
      <p:sp>
        <p:nvSpPr>
          <p:cNvPr id="3" name="Content Placeholder 2"/>
          <p:cNvSpPr>
            <a:spLocks noGrp="1"/>
          </p:cNvSpPr>
          <p:nvPr>
            <p:ph idx="1"/>
          </p:nvPr>
        </p:nvSpPr>
        <p:spPr/>
        <p:txBody>
          <a:bodyPr numCol="2">
            <a:normAutofit fontScale="92500" lnSpcReduction="10000"/>
          </a:bodyPr>
          <a:lstStyle/>
          <a:p>
            <a:r>
              <a:rPr lang="en-US" dirty="0" smtClean="0">
                <a:solidFill>
                  <a:schemeClr val="tx1"/>
                </a:solidFill>
              </a:rPr>
              <a:t>What is a Title I school?</a:t>
            </a:r>
          </a:p>
          <a:p>
            <a:r>
              <a:rPr lang="en-US" dirty="0" smtClean="0">
                <a:solidFill>
                  <a:schemeClr val="tx1"/>
                </a:solidFill>
              </a:rPr>
              <a:t>What are my rights?</a:t>
            </a:r>
          </a:p>
          <a:p>
            <a:r>
              <a:rPr lang="en-US" dirty="0" smtClean="0">
                <a:solidFill>
                  <a:schemeClr val="tx1"/>
                </a:solidFill>
              </a:rPr>
              <a:t>What can Title I funds be used for?</a:t>
            </a:r>
          </a:p>
          <a:p>
            <a:r>
              <a:rPr lang="en-US" dirty="0">
                <a:solidFill>
                  <a:schemeClr val="tx1"/>
                </a:solidFill>
              </a:rPr>
              <a:t>How does our school use Title I funds</a:t>
            </a:r>
            <a:r>
              <a:rPr lang="en-US" dirty="0" smtClean="0">
                <a:solidFill>
                  <a:schemeClr val="tx1"/>
                </a:solidFill>
              </a:rPr>
              <a:t>?</a:t>
            </a:r>
          </a:p>
          <a:p>
            <a:r>
              <a:rPr lang="en-US" dirty="0">
                <a:solidFill>
                  <a:schemeClr val="tx1"/>
                </a:solidFill>
              </a:rPr>
              <a:t>What is the SIP?</a:t>
            </a:r>
          </a:p>
          <a:p>
            <a:r>
              <a:rPr lang="en-US" dirty="0">
                <a:solidFill>
                  <a:schemeClr val="tx1"/>
                </a:solidFill>
              </a:rPr>
              <a:t>What are our schoolwide program goals?</a:t>
            </a:r>
          </a:p>
          <a:p>
            <a:r>
              <a:rPr lang="en-US" dirty="0" smtClean="0">
                <a:solidFill>
                  <a:schemeClr val="tx1"/>
                </a:solidFill>
              </a:rPr>
              <a:t>How is parent and family engagement funded?</a:t>
            </a:r>
          </a:p>
          <a:p>
            <a:r>
              <a:rPr lang="en-US" dirty="0" smtClean="0">
                <a:solidFill>
                  <a:schemeClr val="tx1"/>
                </a:solidFill>
              </a:rPr>
              <a:t>What is the Parent and Family Engagement Policy?</a:t>
            </a:r>
          </a:p>
          <a:p>
            <a:r>
              <a:rPr lang="en-US" dirty="0" smtClean="0">
                <a:solidFill>
                  <a:schemeClr val="tx1"/>
                </a:solidFill>
              </a:rPr>
              <a:t>What is the School-Parent </a:t>
            </a:r>
            <a:r>
              <a:rPr lang="en-US" dirty="0">
                <a:solidFill>
                  <a:schemeClr val="tx1"/>
                </a:solidFill>
              </a:rPr>
              <a:t>C</a:t>
            </a:r>
            <a:r>
              <a:rPr lang="en-US" dirty="0" smtClean="0">
                <a:solidFill>
                  <a:schemeClr val="tx1"/>
                </a:solidFill>
              </a:rPr>
              <a:t>ompact?</a:t>
            </a:r>
          </a:p>
          <a:p>
            <a:r>
              <a:rPr lang="en-US" dirty="0" smtClean="0">
                <a:solidFill>
                  <a:schemeClr val="tx1"/>
                </a:solidFill>
              </a:rPr>
              <a:t>What curriculum does our school use?</a:t>
            </a:r>
          </a:p>
          <a:p>
            <a:r>
              <a:rPr lang="en-US" dirty="0" smtClean="0">
                <a:solidFill>
                  <a:schemeClr val="tx1"/>
                </a:solidFill>
              </a:rPr>
              <a:t>What tests will my child be taking?</a:t>
            </a:r>
          </a:p>
          <a:p>
            <a:r>
              <a:rPr lang="en-US" dirty="0" smtClean="0">
                <a:solidFill>
                  <a:schemeClr val="tx1"/>
                </a:solidFill>
              </a:rPr>
              <a:t>How can I be involved?</a:t>
            </a:r>
          </a:p>
          <a:p>
            <a:r>
              <a:rPr lang="en-US" dirty="0" smtClean="0">
                <a:solidFill>
                  <a:schemeClr val="tx1"/>
                </a:solidFill>
              </a:rPr>
              <a:t>Who can I contact for help?</a:t>
            </a:r>
          </a:p>
          <a:p>
            <a:r>
              <a:rPr lang="en-US" b="1" dirty="0" smtClean="0">
                <a:solidFill>
                  <a:srgbClr val="FF0000"/>
                </a:solidFill>
              </a:rPr>
              <a:t>[Add other topics as needed, including optional slides]</a:t>
            </a:r>
          </a:p>
          <a:p>
            <a:endParaRPr lang="en-US" dirty="0" smtClean="0"/>
          </a:p>
          <a:p>
            <a:endParaRPr lang="en-US" dirty="0"/>
          </a:p>
        </p:txBody>
      </p:sp>
      <p:sp>
        <p:nvSpPr>
          <p:cNvPr id="6" name="Content Placeholder 2" descr="list" title="list"/>
          <p:cNvSpPr txBox="1">
            <a:spLocks/>
          </p:cNvSpPr>
          <p:nvPr/>
        </p:nvSpPr>
        <p:spPr>
          <a:xfrm>
            <a:off x="5961723" y="1845732"/>
            <a:ext cx="5118169" cy="4398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Georgia" panose="02040502050405020303" pitchFamily="18"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Tx/>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84857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Title I school?</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Title I was passed in 1965 under the Elementary and Secondary Education Act (ESEA). It is the largest federal </a:t>
            </a:r>
            <a:r>
              <a:rPr lang="en-US" dirty="0">
                <a:solidFill>
                  <a:schemeClr val="tx1"/>
                </a:solidFill>
              </a:rPr>
              <a:t>a</a:t>
            </a:r>
            <a:r>
              <a:rPr lang="en-US" dirty="0" smtClean="0">
                <a:solidFill>
                  <a:schemeClr val="tx1"/>
                </a:solidFill>
              </a:rPr>
              <a:t>ssistance </a:t>
            </a:r>
            <a:r>
              <a:rPr lang="en-US" dirty="0">
                <a:solidFill>
                  <a:schemeClr val="tx1"/>
                </a:solidFill>
              </a:rPr>
              <a:t>p</a:t>
            </a:r>
            <a:r>
              <a:rPr lang="en-US" dirty="0" smtClean="0">
                <a:solidFill>
                  <a:schemeClr val="tx1"/>
                </a:solidFill>
              </a:rPr>
              <a:t>rogram for our nation’s schools. </a:t>
            </a:r>
          </a:p>
          <a:p>
            <a:r>
              <a:rPr lang="en-US" dirty="0" smtClean="0">
                <a:solidFill>
                  <a:schemeClr val="tx1"/>
                </a:solidFill>
              </a:rPr>
              <a:t>Title I schools receive extra funding (Title I dollars) from the federal government. These dollars are used to:</a:t>
            </a:r>
          </a:p>
          <a:p>
            <a:pPr lvl="3">
              <a:buFont typeface="Arial" panose="020B0604020202020204" pitchFamily="34" charset="0"/>
              <a:buChar char="•"/>
            </a:pPr>
            <a:r>
              <a:rPr lang="en-US" dirty="0" smtClean="0">
                <a:solidFill>
                  <a:schemeClr val="tx1"/>
                </a:solidFill>
              </a:rPr>
              <a:t>identify students experiencing academic difficulties and provide assistance to help these students;</a:t>
            </a:r>
          </a:p>
          <a:p>
            <a:pPr lvl="3">
              <a:buFont typeface="Arial" panose="020B0604020202020204" pitchFamily="34" charset="0"/>
              <a:buChar char="•"/>
            </a:pPr>
            <a:r>
              <a:rPr lang="en-US" dirty="0" smtClean="0">
                <a:solidFill>
                  <a:schemeClr val="tx1"/>
                </a:solidFill>
              </a:rPr>
              <a:t>purchase additional staff, programs, materials, and/or supplies; and</a:t>
            </a:r>
          </a:p>
          <a:p>
            <a:pPr lvl="3">
              <a:buFont typeface="Arial" panose="020B0604020202020204" pitchFamily="34" charset="0"/>
              <a:buChar char="•"/>
            </a:pPr>
            <a:r>
              <a:rPr lang="en-US" dirty="0" smtClean="0">
                <a:solidFill>
                  <a:schemeClr val="tx1"/>
                </a:solidFill>
              </a:rPr>
              <a:t>conduct parent and family engagement meetings, trainings, events, and/or activities.</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773137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my rights?</a:t>
            </a:r>
            <a:endParaRPr lang="en-US" dirty="0"/>
          </a:p>
        </p:txBody>
      </p:sp>
      <p:sp>
        <p:nvSpPr>
          <p:cNvPr id="3" name="Content Placeholder 2"/>
          <p:cNvSpPr>
            <a:spLocks noGrp="1"/>
          </p:cNvSpPr>
          <p:nvPr>
            <p:ph idx="1"/>
          </p:nvPr>
        </p:nvSpPr>
        <p:spPr>
          <a:xfrm>
            <a:off x="535709" y="1845734"/>
            <a:ext cx="11231417" cy="4398048"/>
          </a:xfrm>
        </p:spPr>
        <p:txBody>
          <a:bodyPr>
            <a:normAutofit/>
          </a:bodyPr>
          <a:lstStyle/>
          <a:p>
            <a:r>
              <a:rPr lang="en-US" dirty="0" smtClean="0">
                <a:solidFill>
                  <a:schemeClr val="tx1"/>
                </a:solidFill>
              </a:rPr>
              <a:t>The families and parents of Title I students have a right, by law, to:</a:t>
            </a:r>
          </a:p>
          <a:p>
            <a:pPr lvl="3">
              <a:buFont typeface="Arial" panose="020B0604020202020204" pitchFamily="34" charset="0"/>
              <a:buChar char="•"/>
            </a:pPr>
            <a:r>
              <a:rPr lang="en-US" dirty="0" smtClean="0">
                <a:solidFill>
                  <a:schemeClr val="tx1"/>
                </a:solidFill>
              </a:rPr>
              <a:t>be involved in decisions made at both the school and district level;</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be provided with information on your child’s level of achievement on tests in reading/language arts, writing, mathematics, and science;</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and receive information on the qualifications of your child’s teacher and paraprofessionals who are working with your child </a:t>
            </a:r>
            <a:r>
              <a:rPr lang="en-US" b="1" dirty="0" smtClean="0">
                <a:solidFill>
                  <a:srgbClr val="FF0000"/>
                </a:solidFill>
              </a:rPr>
              <a:t>[insert information about how families can request this information];</a:t>
            </a:r>
            <a:r>
              <a:rPr lang="en-US" dirty="0" smtClean="0"/>
              <a:t> </a:t>
            </a:r>
            <a:r>
              <a:rPr lang="en-US" dirty="0" smtClean="0">
                <a:solidFill>
                  <a:schemeClr val="tx1"/>
                </a:solidFill>
              </a:rPr>
              <a:t>and</a:t>
            </a:r>
          </a:p>
          <a:p>
            <a:pPr lvl="3">
              <a:buFont typeface="Arial" panose="020B0604020202020204" pitchFamily="34" charset="0"/>
              <a:buChar char="•"/>
            </a:pPr>
            <a:endParaRPr lang="en-US" dirty="0" smtClean="0">
              <a:solidFill>
                <a:schemeClr val="tx1"/>
              </a:solidFill>
            </a:endParaRPr>
          </a:p>
          <a:p>
            <a:pPr lvl="3">
              <a:buFont typeface="Arial" panose="020B0604020202020204" pitchFamily="34" charset="0"/>
              <a:buChar char="•"/>
            </a:pPr>
            <a:r>
              <a:rPr lang="en-US" dirty="0" smtClean="0">
                <a:solidFill>
                  <a:schemeClr val="tx1"/>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4207471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Title I funds be used for?</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In general, Title I funds my be used for:</a:t>
            </a:r>
          </a:p>
          <a:p>
            <a:pPr lvl="3">
              <a:buFont typeface="Arial" panose="020B0604020202020204" pitchFamily="34" charset="0"/>
              <a:buChar char="•"/>
            </a:pPr>
            <a:r>
              <a:rPr lang="en-US" altLang="en-US" dirty="0" smtClean="0">
                <a:solidFill>
                  <a:schemeClr val="tx1"/>
                </a:solidFill>
              </a:rPr>
              <a:t>smaller class sizes,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teachers and </a:t>
            </a:r>
            <a:r>
              <a:rPr lang="en-US" altLang="en-US" dirty="0" smtClean="0">
                <a:solidFill>
                  <a:schemeClr val="tx1"/>
                </a:solidFill>
              </a:rPr>
              <a:t>paraprofessionals,</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additional </a:t>
            </a:r>
            <a:r>
              <a:rPr lang="en-US" altLang="en-US" dirty="0">
                <a:solidFill>
                  <a:schemeClr val="tx1"/>
                </a:solidFill>
              </a:rPr>
              <a:t>training for school </a:t>
            </a:r>
            <a:r>
              <a:rPr lang="en-US" altLang="en-US" dirty="0" smtClean="0">
                <a:solidFill>
                  <a:schemeClr val="tx1"/>
                </a:solidFill>
              </a:rPr>
              <a:t>staff,</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extra </a:t>
            </a:r>
            <a:r>
              <a:rPr lang="en-US" altLang="en-US" dirty="0">
                <a:solidFill>
                  <a:schemeClr val="tx1"/>
                </a:solidFill>
              </a:rPr>
              <a:t>time for instruction </a:t>
            </a:r>
            <a:r>
              <a:rPr lang="en-US" altLang="en-US" dirty="0" smtClean="0">
                <a:solidFill>
                  <a:schemeClr val="tx1"/>
                </a:solidFill>
              </a:rPr>
              <a:t>(before </a:t>
            </a:r>
            <a:r>
              <a:rPr lang="en-US" altLang="en-US" dirty="0">
                <a:solidFill>
                  <a:schemeClr val="tx1"/>
                </a:solidFill>
              </a:rPr>
              <a:t>and/or after school programs</a:t>
            </a:r>
            <a:r>
              <a:rPr lang="en-US" altLang="en-US" dirty="0" smtClean="0">
                <a:solidFill>
                  <a:schemeClr val="tx1"/>
                </a:solidFill>
              </a:rPr>
              <a:t>),</a:t>
            </a:r>
            <a:endParaRPr lang="en-US" altLang="en-US" dirty="0">
              <a:solidFill>
                <a:schemeClr val="tx1"/>
              </a:solidFill>
            </a:endParaRPr>
          </a:p>
          <a:p>
            <a:pPr lvl="3">
              <a:buFont typeface="Arial" panose="020B0604020202020204" pitchFamily="34" charset="0"/>
              <a:buChar char="•"/>
            </a:pPr>
            <a:r>
              <a:rPr lang="en-US" altLang="en-US" dirty="0">
                <a:solidFill>
                  <a:schemeClr val="tx1"/>
                </a:solidFill>
              </a:rPr>
              <a:t>p</a:t>
            </a:r>
            <a:r>
              <a:rPr lang="en-US" altLang="en-US" dirty="0" smtClean="0">
                <a:solidFill>
                  <a:schemeClr val="tx1"/>
                </a:solidFill>
              </a:rPr>
              <a:t>arent and family engagement activities, and/or</a:t>
            </a:r>
            <a:endParaRPr lang="en-US" altLang="en-US" dirty="0">
              <a:solidFill>
                <a:schemeClr val="tx1"/>
              </a:solidFill>
            </a:endParaRPr>
          </a:p>
          <a:p>
            <a:pPr lvl="3">
              <a:buFont typeface="Arial" panose="020B0604020202020204" pitchFamily="34" charset="0"/>
              <a:buChar char="•"/>
            </a:pPr>
            <a:r>
              <a:rPr lang="en-US" altLang="en-US" dirty="0" smtClean="0">
                <a:solidFill>
                  <a:schemeClr val="tx1"/>
                </a:solidFill>
              </a:rPr>
              <a:t>a </a:t>
            </a:r>
            <a:r>
              <a:rPr lang="en-US" altLang="en-US" dirty="0">
                <a:solidFill>
                  <a:schemeClr val="tx1"/>
                </a:solidFill>
              </a:rPr>
              <a:t>variety of supplemental teaching materials, equipment, and </a:t>
            </a:r>
            <a:r>
              <a:rPr lang="en-US" altLang="en-US" dirty="0" smtClean="0">
                <a:solidFill>
                  <a:schemeClr val="tx1"/>
                </a:solidFill>
              </a:rPr>
              <a:t>technology.</a:t>
            </a:r>
            <a:endParaRPr lang="en-US" altLang="en-US" dirty="0">
              <a:solidFill>
                <a:schemeClr val="tx1"/>
              </a:solidFill>
            </a:endParaRPr>
          </a:p>
          <a:p>
            <a:pPr lvl="1"/>
            <a:endParaRPr lang="en-US"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622746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t>
            </a:r>
            <a:r>
              <a:rPr lang="en-US" dirty="0"/>
              <a:t>o</a:t>
            </a:r>
            <a:r>
              <a:rPr lang="en-US" dirty="0" smtClean="0"/>
              <a:t>ur </a:t>
            </a:r>
            <a:r>
              <a:rPr lang="en-US" dirty="0"/>
              <a:t>s</a:t>
            </a:r>
            <a:r>
              <a:rPr lang="en-US" dirty="0" smtClean="0"/>
              <a:t>chool </a:t>
            </a:r>
            <a:r>
              <a:rPr lang="en-US" dirty="0"/>
              <a:t>u</a:t>
            </a:r>
            <a:r>
              <a:rPr lang="en-US" dirty="0" smtClean="0"/>
              <a:t>se Title I funds?</a:t>
            </a:r>
            <a:endParaRPr lang="en-US" dirty="0"/>
          </a:p>
        </p:txBody>
      </p:sp>
      <p:sp>
        <p:nvSpPr>
          <p:cNvPr id="3" name="Content Placeholder 2"/>
          <p:cNvSpPr>
            <a:spLocks noGrp="1"/>
          </p:cNvSpPr>
          <p:nvPr>
            <p:ph idx="1"/>
          </p:nvPr>
        </p:nvSpPr>
        <p:spPr>
          <a:xfrm>
            <a:off x="637309" y="1845734"/>
            <a:ext cx="11166763" cy="4453466"/>
          </a:xfrm>
        </p:spPr>
        <p:txBody>
          <a:bodyPr>
            <a:normAutofit fontScale="92500" lnSpcReduction="10000"/>
          </a:bodyPr>
          <a:lstStyle/>
          <a:p>
            <a:r>
              <a:rPr lang="en-US" dirty="0">
                <a:solidFill>
                  <a:schemeClr val="tx1"/>
                </a:solidFill>
              </a:rPr>
              <a:t>In</a:t>
            </a:r>
            <a:r>
              <a:rPr lang="en-US" dirty="0"/>
              <a:t> </a:t>
            </a:r>
            <a:r>
              <a:rPr lang="en-US" dirty="0">
                <a:solidFill>
                  <a:srgbClr val="FF0000"/>
                </a:solidFill>
              </a:rPr>
              <a:t>[insert school year]</a:t>
            </a:r>
            <a:r>
              <a:rPr lang="en-US" dirty="0">
                <a:solidFill>
                  <a:schemeClr val="tx1"/>
                </a:solidFill>
              </a:rPr>
              <a:t>, our school was allotted approximately $</a:t>
            </a:r>
            <a:r>
              <a:rPr lang="en-US" dirty="0">
                <a:solidFill>
                  <a:srgbClr val="FF0000"/>
                </a:solidFill>
              </a:rPr>
              <a:t>[enter amount] </a:t>
            </a:r>
            <a:r>
              <a:rPr lang="en-US" dirty="0">
                <a:solidFill>
                  <a:schemeClr val="tx1"/>
                </a:solidFill>
              </a:rPr>
              <a:t>in Title I funding. </a:t>
            </a:r>
            <a:endParaRPr lang="en-US" dirty="0" smtClean="0">
              <a:solidFill>
                <a:schemeClr val="tx1"/>
              </a:solidFill>
            </a:endParaRPr>
          </a:p>
          <a:p>
            <a:r>
              <a:rPr lang="en-US" dirty="0">
                <a:solidFill>
                  <a:schemeClr val="tx1"/>
                </a:solidFill>
              </a:rPr>
              <a:t>We developed a </a:t>
            </a:r>
            <a:r>
              <a:rPr lang="en-US" b="1" dirty="0" smtClean="0">
                <a:solidFill>
                  <a:schemeClr val="tx1"/>
                </a:solidFill>
              </a:rPr>
              <a:t>Schoolwide </a:t>
            </a:r>
            <a:r>
              <a:rPr lang="en-US" b="1" dirty="0">
                <a:solidFill>
                  <a:schemeClr val="tx1"/>
                </a:solidFill>
              </a:rPr>
              <a:t>Program</a:t>
            </a:r>
            <a:r>
              <a:rPr lang="en-US" dirty="0">
                <a:solidFill>
                  <a:schemeClr val="tx1"/>
                </a:solidFill>
              </a:rPr>
              <a:t>, which </a:t>
            </a:r>
            <a:r>
              <a:rPr lang="en-US" dirty="0" smtClean="0">
                <a:solidFill>
                  <a:schemeClr val="tx1"/>
                </a:solidFill>
              </a:rPr>
              <a:t>means we plan to spend our funds on the following:</a:t>
            </a:r>
            <a:endParaRPr lang="en-US" dirty="0">
              <a:solidFill>
                <a:schemeClr val="tx1"/>
              </a:solidFill>
            </a:endParaRPr>
          </a:p>
          <a:p>
            <a:pPr lvl="3">
              <a:buFont typeface="Arial" panose="020B0604020202020204" pitchFamily="34" charset="0"/>
              <a:buChar char="•"/>
            </a:pPr>
            <a:r>
              <a:rPr lang="en-US" dirty="0" smtClean="0">
                <a:solidFill>
                  <a:schemeClr val="tx1"/>
                </a:solidFill>
              </a:rPr>
              <a:t>Supplemental staff:</a:t>
            </a:r>
          </a:p>
          <a:p>
            <a:pPr lvl="4">
              <a:buFont typeface="Courier New" panose="02070309020205020404" pitchFamily="49" charset="0"/>
              <a:buChar char="o"/>
            </a:pPr>
            <a:r>
              <a:rPr lang="en-US" dirty="0" smtClean="0">
                <a:solidFill>
                  <a:srgbClr val="FF0000"/>
                </a:solidFill>
              </a:rPr>
              <a:t>[List positions, not names]</a:t>
            </a:r>
          </a:p>
          <a:p>
            <a:pPr lvl="2"/>
            <a:endParaRPr lang="en-US" dirty="0" smtClean="0">
              <a:solidFill>
                <a:schemeClr val="tx1"/>
              </a:solidFill>
            </a:endParaRPr>
          </a:p>
          <a:p>
            <a:pPr lvl="3">
              <a:buFont typeface="Arial" panose="020B0604020202020204" pitchFamily="34" charset="0"/>
              <a:buChar char="•"/>
            </a:pPr>
            <a:r>
              <a:rPr lang="en-US" dirty="0" smtClean="0">
                <a:solidFill>
                  <a:schemeClr val="tx1"/>
                </a:solidFill>
              </a:rPr>
              <a:t>Programs/Materials/Supplies:</a:t>
            </a:r>
          </a:p>
          <a:p>
            <a:pPr lvl="4">
              <a:buFont typeface="Courier New" panose="02070309020205020404" pitchFamily="49" charset="0"/>
              <a:buChar char="o"/>
            </a:pPr>
            <a:r>
              <a:rPr lang="en-US" dirty="0" smtClean="0">
                <a:solidFill>
                  <a:srgbClr val="FF0000"/>
                </a:solidFill>
              </a:rPr>
              <a:t>[List programs/materials/supplies]</a:t>
            </a:r>
          </a:p>
          <a:p>
            <a:pPr lvl="2"/>
            <a:endParaRPr lang="en-US" dirty="0" smtClean="0"/>
          </a:p>
          <a:p>
            <a:pPr lvl="3">
              <a:buFont typeface="Arial" panose="020B0604020202020204" pitchFamily="34" charset="0"/>
              <a:buChar char="•"/>
            </a:pPr>
            <a:r>
              <a:rPr lang="en-US" dirty="0" smtClean="0">
                <a:solidFill>
                  <a:schemeClr val="tx1"/>
                </a:solidFill>
              </a:rPr>
              <a:t>Teacher Professional Development:</a:t>
            </a:r>
          </a:p>
          <a:p>
            <a:pPr lvl="4">
              <a:buFont typeface="Courier New" panose="02070309020205020404" pitchFamily="49" charset="0"/>
              <a:buChar char="o"/>
            </a:pPr>
            <a:r>
              <a:rPr lang="en-US" dirty="0" smtClean="0">
                <a:solidFill>
                  <a:srgbClr val="FF0000"/>
                </a:solidFill>
              </a:rPr>
              <a:t>[List uses]</a:t>
            </a:r>
          </a:p>
          <a:p>
            <a:pPr marL="920750" lvl="4" indent="0">
              <a:buNone/>
            </a:pPr>
            <a:endParaRPr lang="en-US" dirty="0" smtClean="0">
              <a:solidFill>
                <a:srgbClr val="FF0000"/>
              </a:solidFill>
            </a:endParaRPr>
          </a:p>
          <a:p>
            <a:r>
              <a:rPr lang="en-US" dirty="0" smtClean="0">
                <a:solidFill>
                  <a:srgbClr val="FF0000"/>
                </a:solidFill>
              </a:rPr>
              <a:t>[The above is a list of options, please add and delete content as needed]</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03811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Slides 3-9</a:t>
            </a:r>
            <a:endParaRPr lang="en-US" dirty="0"/>
          </a:p>
        </p:txBody>
      </p:sp>
      <p:sp>
        <p:nvSpPr>
          <p:cNvPr id="5" name="Text Placeholder 4"/>
          <p:cNvSpPr>
            <a:spLocks noGrp="1"/>
          </p:cNvSpPr>
          <p:nvPr>
            <p:ph type="body" idx="1"/>
          </p:nvPr>
        </p:nvSpPr>
        <p:spPr/>
        <p:txBody>
          <a:bodyPr/>
          <a:lstStyle/>
          <a:p>
            <a:r>
              <a:rPr lang="en-US" dirty="0" smtClean="0"/>
              <a:t>Information and Instructions for district and school Use</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818626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SIP?</a:t>
            </a:r>
            <a:endParaRPr lang="en-US" dirty="0"/>
          </a:p>
        </p:txBody>
      </p:sp>
      <p:sp>
        <p:nvSpPr>
          <p:cNvPr id="3" name="Content Placeholder 2"/>
          <p:cNvSpPr>
            <a:spLocks noGrp="1"/>
          </p:cNvSpPr>
          <p:nvPr>
            <p:ph idx="1"/>
          </p:nvPr>
        </p:nvSpPr>
        <p:spPr/>
        <p:txBody>
          <a:bodyPr>
            <a:normAutofit lnSpcReduction="10000"/>
          </a:bodyPr>
          <a:lstStyle/>
          <a:p>
            <a:r>
              <a:rPr lang="en-US" dirty="0"/>
              <a:t>The SIP is the School Improvement Plan. It includes:</a:t>
            </a:r>
          </a:p>
          <a:p>
            <a:pPr lvl="3">
              <a:buFont typeface="Arial" panose="020B0604020202020204" pitchFamily="34" charset="0"/>
              <a:buChar char="•"/>
            </a:pPr>
            <a:r>
              <a:rPr lang="en-US" dirty="0"/>
              <a:t>t</a:t>
            </a:r>
            <a:r>
              <a:rPr lang="en-US" dirty="0" smtClean="0"/>
              <a:t>he identification </a:t>
            </a:r>
            <a:r>
              <a:rPr lang="en-US" dirty="0"/>
              <a:t>of the school planning team and how they will be engaged in the planning process;</a:t>
            </a:r>
          </a:p>
          <a:p>
            <a:pPr lvl="3">
              <a:buFont typeface="Arial" panose="020B0604020202020204" pitchFamily="34" charset="0"/>
              <a:buChar char="•"/>
            </a:pPr>
            <a:r>
              <a:rPr lang="en-US" dirty="0"/>
              <a:t>a needs assessment and summary of academic and non-academic data;</a:t>
            </a:r>
          </a:p>
          <a:p>
            <a:pPr lvl="3">
              <a:buFont typeface="Arial" panose="020B0604020202020204" pitchFamily="34" charset="0"/>
              <a:buChar char="•"/>
            </a:pPr>
            <a:r>
              <a:rPr lang="en-US" dirty="0"/>
              <a:t>prioritized goals, strategies, and action steps </a:t>
            </a:r>
            <a:r>
              <a:rPr lang="en-US" dirty="0" smtClean="0"/>
              <a:t>to help </a:t>
            </a:r>
            <a:r>
              <a:rPr lang="en-US" dirty="0"/>
              <a:t>address the academic </a:t>
            </a:r>
            <a:r>
              <a:rPr lang="en-US" dirty="0" smtClean="0"/>
              <a:t>and non-academic needs </a:t>
            </a:r>
            <a:r>
              <a:rPr lang="en-US" dirty="0"/>
              <a:t>of students;</a:t>
            </a:r>
          </a:p>
          <a:p>
            <a:pPr lvl="3">
              <a:buFont typeface="Arial" panose="020B0604020202020204" pitchFamily="34" charset="0"/>
              <a:buChar char="•"/>
            </a:pPr>
            <a:r>
              <a:rPr lang="en-US" dirty="0"/>
              <a:t>t</a:t>
            </a:r>
            <a:r>
              <a:rPr lang="en-US" dirty="0" smtClean="0"/>
              <a:t>eacher and staff professional </a:t>
            </a:r>
            <a:r>
              <a:rPr lang="en-US" dirty="0"/>
              <a:t>development needs; and</a:t>
            </a:r>
          </a:p>
          <a:p>
            <a:pPr lvl="3">
              <a:buFont typeface="Arial" panose="020B0604020202020204" pitchFamily="34" charset="0"/>
              <a:buChar char="•"/>
            </a:pPr>
            <a:r>
              <a:rPr lang="en-US" dirty="0"/>
              <a:t>b</a:t>
            </a:r>
            <a:r>
              <a:rPr lang="en-US" dirty="0" smtClean="0"/>
              <a:t>udgets and the coordination </a:t>
            </a:r>
            <a:r>
              <a:rPr lang="en-US" dirty="0"/>
              <a:t>of resources.</a:t>
            </a:r>
          </a:p>
          <a:p>
            <a:r>
              <a:rPr lang="en-US" dirty="0" smtClean="0">
                <a:solidFill>
                  <a:schemeClr val="tx1"/>
                </a:solidFill>
              </a:rPr>
              <a:t>The school must include family representatives on our school planning team.</a:t>
            </a:r>
          </a:p>
          <a:p>
            <a:pPr marL="863600" lvl="4" indent="0">
              <a:buNone/>
            </a:pPr>
            <a:r>
              <a:rPr lang="en-US" sz="1800" dirty="0" smtClean="0">
                <a:solidFill>
                  <a:srgbClr val="FF0000"/>
                </a:solidFill>
              </a:rPr>
              <a:t>[NOTE: While families </a:t>
            </a:r>
            <a:r>
              <a:rPr lang="en-US" sz="1800" u="sng" dirty="0" smtClean="0">
                <a:solidFill>
                  <a:srgbClr val="FF0000"/>
                </a:solidFill>
              </a:rPr>
              <a:t>must</a:t>
            </a:r>
            <a:r>
              <a:rPr lang="en-US" sz="1800" dirty="0" smtClean="0">
                <a:solidFill>
                  <a:srgbClr val="FF0000"/>
                </a:solidFill>
              </a:rPr>
              <a:t> be involved in the SIP process, the school can determine who is involved and does not have to include all families. It is, however, best practice to have family representation on the SIP team that reflects the population and diversity of the school community.] </a:t>
            </a:r>
            <a:endParaRPr lang="en-US" sz="1800"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3940274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our schoolwide program goals?</a:t>
            </a:r>
            <a:endParaRPr lang="en-US" dirty="0"/>
          </a:p>
        </p:txBody>
      </p:sp>
      <p:sp>
        <p:nvSpPr>
          <p:cNvPr id="3" name="Content Placeholder 2"/>
          <p:cNvSpPr>
            <a:spLocks noGrp="1"/>
          </p:cNvSpPr>
          <p:nvPr>
            <p:ph idx="1"/>
          </p:nvPr>
        </p:nvSpPr>
        <p:spPr/>
        <p:txBody>
          <a:bodyPr/>
          <a:lstStyle/>
          <a:p>
            <a:pPr>
              <a:buClrTx/>
            </a:pPr>
            <a:r>
              <a:rPr lang="en-US" dirty="0" smtClean="0">
                <a:solidFill>
                  <a:srgbClr val="FF0000"/>
                </a:solidFill>
              </a:rPr>
              <a:t>[List goals from the SIP in family-friendly language]</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646935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parent and family engagement funded?</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Any district with a Title I allocation exceeding $500,000 is required by law to set aside 1% of it’s Title I allocation for parent and family engagement.</a:t>
            </a:r>
          </a:p>
          <a:p>
            <a:r>
              <a:rPr lang="en-US" dirty="0" smtClean="0">
                <a:solidFill>
                  <a:schemeClr val="tx1"/>
                </a:solidFill>
              </a:rPr>
              <a:t>Of that 1%, 10% may be reserved at the district for system-wide initiatives related to parent and family engagement.  The remaining 90% must be allocated to all Title I schools in the district.  </a:t>
            </a:r>
          </a:p>
          <a:p>
            <a:r>
              <a:rPr lang="en-US" dirty="0" smtClean="0">
                <a:solidFill>
                  <a:schemeClr val="tx1"/>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664044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parent and family engagement funded?</a:t>
            </a:r>
          </a:p>
        </p:txBody>
      </p:sp>
      <p:sp>
        <p:nvSpPr>
          <p:cNvPr id="3" name="Content Placeholder 2"/>
          <p:cNvSpPr>
            <a:spLocks noGrp="1"/>
          </p:cNvSpPr>
          <p:nvPr>
            <p:ph idx="1"/>
          </p:nvPr>
        </p:nvSpPr>
        <p:spPr/>
        <p:txBody>
          <a:bodyPr>
            <a:normAutofit/>
          </a:bodyPr>
          <a:lstStyle/>
          <a:p>
            <a:r>
              <a:rPr lang="en-US" dirty="0" smtClean="0">
                <a:solidFill>
                  <a:schemeClr val="tx1"/>
                </a:solidFill>
              </a:rPr>
              <a:t>In</a:t>
            </a:r>
            <a:r>
              <a:rPr lang="en-US" dirty="0" smtClean="0"/>
              <a:t> </a:t>
            </a:r>
            <a:r>
              <a:rPr lang="en-US" dirty="0" smtClean="0">
                <a:solidFill>
                  <a:srgbClr val="FF0000"/>
                </a:solidFill>
              </a:rPr>
              <a:t>[insert school year]</a:t>
            </a:r>
            <a:r>
              <a:rPr lang="en-US" dirty="0" smtClean="0">
                <a:solidFill>
                  <a:schemeClr val="tx1"/>
                </a:solidFill>
              </a:rPr>
              <a:t>, we received approximately $</a:t>
            </a:r>
            <a:r>
              <a:rPr lang="en-US" dirty="0" smtClean="0">
                <a:solidFill>
                  <a:srgbClr val="FF0000"/>
                </a:solidFill>
              </a:rPr>
              <a:t>[insert amount]</a:t>
            </a:r>
            <a:r>
              <a:rPr lang="en-US" dirty="0" smtClean="0"/>
              <a:t> </a:t>
            </a:r>
            <a:r>
              <a:rPr lang="en-US" dirty="0" smtClean="0">
                <a:solidFill>
                  <a:schemeClr val="tx1"/>
                </a:solidFill>
              </a:rPr>
              <a:t>in parent and family engagement funding. We plan to use these funds for:</a:t>
            </a:r>
            <a:endParaRPr lang="en-US" dirty="0" smtClean="0"/>
          </a:p>
          <a:p>
            <a:pPr lvl="3">
              <a:buFont typeface="Arial" panose="020B0604020202020204" pitchFamily="34" charset="0"/>
              <a:buChar char="•"/>
            </a:pPr>
            <a:r>
              <a:rPr lang="en-US" dirty="0" smtClean="0">
                <a:solidFill>
                  <a:schemeClr val="tx1"/>
                </a:solidFill>
              </a:rPr>
              <a:t>Parent and Family Engagement Meeting and Events</a:t>
            </a:r>
          </a:p>
          <a:p>
            <a:pPr lvl="4">
              <a:buFont typeface="Courier New" panose="02070309020205020404" pitchFamily="49" charset="0"/>
              <a:buChar char="o"/>
            </a:pPr>
            <a:r>
              <a:rPr lang="en-US" dirty="0" smtClean="0">
                <a:solidFill>
                  <a:srgbClr val="FF0000"/>
                </a:solidFill>
              </a:rPr>
              <a:t>[List meetings and events with dates]</a:t>
            </a:r>
          </a:p>
          <a:p>
            <a:pPr lvl="2"/>
            <a:endParaRPr lang="en-US" dirty="0" smtClean="0"/>
          </a:p>
          <a:p>
            <a:pPr lvl="3">
              <a:buFont typeface="Arial" panose="020B0604020202020204" pitchFamily="34" charset="0"/>
              <a:buChar char="•"/>
            </a:pPr>
            <a:r>
              <a:rPr lang="en-US" dirty="0" smtClean="0">
                <a:solidFill>
                  <a:schemeClr val="tx1"/>
                </a:solidFill>
              </a:rPr>
              <a:t>Materials/Supplies</a:t>
            </a:r>
          </a:p>
          <a:p>
            <a:pPr lvl="4">
              <a:buFont typeface="Courier New" panose="02070309020205020404" pitchFamily="49" charset="0"/>
              <a:buChar char="o"/>
            </a:pPr>
            <a:r>
              <a:rPr lang="en-US" dirty="0" smtClean="0">
                <a:solidFill>
                  <a:srgbClr val="FF0000"/>
                </a:solidFill>
              </a:rPr>
              <a:t>[List materials and supplies (e.g. food for meetings, supplies for meetings &amp; events, etc.)]</a:t>
            </a:r>
          </a:p>
          <a:p>
            <a:pPr marL="920750" lvl="4" indent="0">
              <a:buNone/>
            </a:pPr>
            <a:endParaRPr lang="en-US" dirty="0" smtClean="0"/>
          </a:p>
          <a:p>
            <a:r>
              <a:rPr lang="en-US" dirty="0">
                <a:solidFill>
                  <a:srgbClr val="FF0000"/>
                </a:solidFill>
              </a:rPr>
              <a:t>[The above is a list of options, please add and delete content as needed]</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0134936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smtClean="0">
                <a:solidFill>
                  <a:schemeClr val="tx1"/>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dirty="0" smtClean="0">
                <a:solidFill>
                  <a:schemeClr val="tx1"/>
                </a:solidFill>
              </a:rPr>
              <a:t>how parents and families can be involved in decision-making and activities; </a:t>
            </a:r>
          </a:p>
          <a:p>
            <a:pPr lvl="3">
              <a:buFont typeface="Arial" panose="020B0604020202020204" pitchFamily="34" charset="0"/>
              <a:buChar char="•"/>
            </a:pPr>
            <a:r>
              <a:rPr lang="en-US" dirty="0" smtClean="0">
                <a:solidFill>
                  <a:schemeClr val="tx1"/>
                </a:solidFill>
              </a:rPr>
              <a:t>how parent and family engagement funds are being used;</a:t>
            </a:r>
          </a:p>
          <a:p>
            <a:pPr lvl="3">
              <a:buFont typeface="Arial" panose="020B0604020202020204" pitchFamily="34" charset="0"/>
              <a:buChar char="•"/>
            </a:pPr>
            <a:r>
              <a:rPr lang="en-US" dirty="0" smtClean="0">
                <a:solidFill>
                  <a:schemeClr val="tx1"/>
                </a:solidFill>
              </a:rPr>
              <a:t>how information and training will be provided to families; and </a:t>
            </a:r>
          </a:p>
          <a:p>
            <a:pPr lvl="3">
              <a:buFont typeface="Arial" panose="020B0604020202020204" pitchFamily="34" charset="0"/>
              <a:buChar char="•"/>
            </a:pPr>
            <a:r>
              <a:rPr lang="en-US" dirty="0" smtClean="0">
                <a:solidFill>
                  <a:schemeClr val="tx1"/>
                </a:solidFill>
              </a:rPr>
              <a:t>how the school will build capacity in families and staff for strong parent and family engagement.</a:t>
            </a:r>
          </a:p>
          <a:p>
            <a:r>
              <a:rPr lang="en-US" dirty="0" smtClean="0">
                <a:solidFill>
                  <a:schemeClr val="tx1"/>
                </a:solidFill>
              </a:rPr>
              <a:t>You, as a Title I parent or family member, have the right to be involved in the development of these plans.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4114973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Parent and Family </a:t>
            </a:r>
            <a:r>
              <a:rPr lang="en-US" dirty="0"/>
              <a:t>E</a:t>
            </a:r>
            <a:r>
              <a:rPr lang="en-US" dirty="0" smtClean="0"/>
              <a:t>ngagement </a:t>
            </a:r>
            <a:r>
              <a:rPr lang="en-US" dirty="0"/>
              <a:t>P</a:t>
            </a:r>
            <a:r>
              <a:rPr lang="en-US" dirty="0" smtClean="0"/>
              <a:t>olicy?</a:t>
            </a:r>
            <a:endParaRPr lang="en-US" dirty="0"/>
          </a:p>
        </p:txBody>
      </p:sp>
      <p:sp>
        <p:nvSpPr>
          <p:cNvPr id="3" name="Content Placeholder 2"/>
          <p:cNvSpPr>
            <a:spLocks noGrp="1"/>
          </p:cNvSpPr>
          <p:nvPr>
            <p:ph idx="1"/>
          </p:nvPr>
        </p:nvSpPr>
        <p:spPr>
          <a:xfrm>
            <a:off x="424873" y="1845734"/>
            <a:ext cx="11508509" cy="4023360"/>
          </a:xfrm>
        </p:spPr>
        <p:txBody>
          <a:bodyPr>
            <a:normAutofit/>
          </a:bodyPr>
          <a:lstStyle/>
          <a:p>
            <a:r>
              <a:rPr lang="en-US" dirty="0">
                <a:solidFill>
                  <a:schemeClr val="tx1"/>
                </a:solidFill>
              </a:rPr>
              <a:t>The district Parent and Family Engagement Policy can be found here:</a:t>
            </a:r>
          </a:p>
          <a:p>
            <a:pPr lvl="3">
              <a:buFont typeface="Arial" panose="020B0604020202020204" pitchFamily="34" charset="0"/>
              <a:buChar char="•"/>
            </a:pPr>
            <a:r>
              <a:rPr lang="en-US" dirty="0">
                <a:solidFill>
                  <a:srgbClr val="FF0000"/>
                </a:solidFill>
              </a:rPr>
              <a:t>[Insert web link, and list any other places families can find the policy]</a:t>
            </a:r>
            <a:endParaRPr lang="en-US" dirty="0">
              <a:solidFill>
                <a:schemeClr val="tx1"/>
              </a:solidFill>
            </a:endParaRPr>
          </a:p>
          <a:p>
            <a:r>
              <a:rPr lang="en-US" dirty="0">
                <a:solidFill>
                  <a:schemeClr val="tx1"/>
                </a:solidFill>
              </a:rPr>
              <a:t>The school Parent and Family Engagement Policy will be shared </a:t>
            </a:r>
            <a:r>
              <a:rPr lang="en-US" dirty="0">
                <a:solidFill>
                  <a:srgbClr val="FF0000"/>
                </a:solidFill>
              </a:rPr>
              <a:t>[insert date and method of distribution]</a:t>
            </a:r>
            <a:r>
              <a:rPr lang="en-US" dirty="0">
                <a:solidFill>
                  <a:schemeClr val="tx1"/>
                </a:solidFill>
              </a:rPr>
              <a:t>. In addition, the policy can be found here:</a:t>
            </a:r>
          </a:p>
          <a:p>
            <a:pPr lvl="3">
              <a:buFont typeface="Arial" panose="020B0604020202020204" pitchFamily="34" charset="0"/>
              <a:buChar char="•"/>
            </a:pPr>
            <a:r>
              <a:rPr lang="en-US" dirty="0">
                <a:solidFill>
                  <a:srgbClr val="FF0000"/>
                </a:solidFill>
              </a:rPr>
              <a:t>[Insert web link, and list any other places families can find the policy]</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29355902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fontScale="92500" lnSpcReduction="10000"/>
          </a:bodyPr>
          <a:lstStyle/>
          <a:p>
            <a:r>
              <a:rPr lang="en-US" dirty="0" smtClean="0">
                <a:solidFill>
                  <a:schemeClr val="tx1"/>
                </a:solidFill>
              </a:rPr>
              <a:t>A school-parent </a:t>
            </a:r>
            <a:r>
              <a:rPr lang="en-US" dirty="0">
                <a:solidFill>
                  <a:schemeClr val="tx1"/>
                </a:solidFill>
              </a:rPr>
              <a:t>c</a:t>
            </a:r>
            <a:r>
              <a:rPr lang="en-US" dirty="0" smtClean="0">
                <a:solidFill>
                  <a:schemeClr val="tx1"/>
                </a:solidFill>
              </a:rPr>
              <a:t>ompact is a written commitment that outlines how the entire school community – teachers, families, and students will share the responsibility for improved academic achievement.</a:t>
            </a:r>
          </a:p>
          <a:p>
            <a:r>
              <a:rPr lang="en-US" dirty="0" smtClean="0">
                <a:solidFill>
                  <a:schemeClr val="tx1"/>
                </a:solidFill>
              </a:rPr>
              <a:t>The compact must describe how the school will:</a:t>
            </a:r>
          </a:p>
          <a:p>
            <a:pPr lvl="3">
              <a:buFont typeface="Arial" panose="020B0604020202020204" pitchFamily="34" charset="0"/>
              <a:buChar char="•"/>
            </a:pPr>
            <a:r>
              <a:rPr lang="en-US" dirty="0" smtClean="0">
                <a:solidFill>
                  <a:schemeClr val="tx1"/>
                </a:solidFill>
              </a:rPr>
              <a:t>provide high-quality curriculum and instruction;</a:t>
            </a:r>
          </a:p>
          <a:p>
            <a:pPr lvl="3">
              <a:buFont typeface="Arial" panose="020B0604020202020204" pitchFamily="34" charset="0"/>
              <a:buChar char="•"/>
            </a:pPr>
            <a:r>
              <a:rPr lang="en-US" dirty="0" smtClean="0">
                <a:solidFill>
                  <a:schemeClr val="tx1"/>
                </a:solidFill>
              </a:rPr>
              <a:t>hold parent-teacher conferences, annually in elementary schools; </a:t>
            </a:r>
          </a:p>
          <a:p>
            <a:pPr lvl="3">
              <a:buFont typeface="Arial" panose="020B0604020202020204" pitchFamily="34" charset="0"/>
              <a:buChar char="•"/>
            </a:pPr>
            <a:r>
              <a:rPr lang="en-US" dirty="0" smtClean="0">
                <a:solidFill>
                  <a:schemeClr val="tx1"/>
                </a:solidFill>
              </a:rPr>
              <a:t>provide parents with reports on their child’s progress;</a:t>
            </a:r>
          </a:p>
          <a:p>
            <a:pPr lvl="3">
              <a:buFont typeface="Arial" panose="020B0604020202020204" pitchFamily="34" charset="0"/>
              <a:buChar char="•"/>
            </a:pPr>
            <a:r>
              <a:rPr lang="en-US" dirty="0" smtClean="0">
                <a:solidFill>
                  <a:schemeClr val="tx1"/>
                </a:solidFill>
              </a:rPr>
              <a:t>provide parents reasonable access to staff. </a:t>
            </a:r>
          </a:p>
          <a:p>
            <a:pPr lvl="3">
              <a:buFont typeface="Arial" panose="020B0604020202020204" pitchFamily="34" charset="0"/>
              <a:buChar char="•"/>
            </a:pPr>
            <a:r>
              <a:rPr lang="en-US" dirty="0">
                <a:solidFill>
                  <a:schemeClr val="tx1"/>
                </a:solidFill>
              </a:rPr>
              <a:t>p</a:t>
            </a:r>
            <a:r>
              <a:rPr lang="en-US" dirty="0" smtClean="0">
                <a:solidFill>
                  <a:schemeClr val="tx1"/>
                </a:solidFill>
              </a:rPr>
              <a:t>rovide parents opportunities to volunteer; and</a:t>
            </a:r>
          </a:p>
          <a:p>
            <a:pPr lvl="3">
              <a:buFont typeface="Arial" panose="020B0604020202020204" pitchFamily="34" charset="0"/>
              <a:buChar char="•"/>
            </a:pPr>
            <a:r>
              <a:rPr lang="en-US" dirty="0" smtClean="0">
                <a:solidFill>
                  <a:schemeClr val="tx1"/>
                </a:solidFill>
              </a:rPr>
              <a:t>ensure regular two-way meaningful communication between family members and staff, to the extent practicable, in a language family members can understand.</a:t>
            </a:r>
          </a:p>
          <a:p>
            <a:r>
              <a:rPr lang="en-US" dirty="0" smtClean="0">
                <a:solidFill>
                  <a:schemeClr val="tx1"/>
                </a:solidFill>
              </a:rPr>
              <a:t>You, as a Title I parent or family member, have the right to be involved in the development of the compact.</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6643159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a:t>a</a:t>
            </a:r>
            <a:r>
              <a:rPr lang="en-US" dirty="0" smtClean="0"/>
              <a:t> School-Parent </a:t>
            </a:r>
            <a:r>
              <a:rPr lang="en-US" dirty="0"/>
              <a:t>C</a:t>
            </a:r>
            <a:r>
              <a:rPr lang="en-US" dirty="0" smtClean="0"/>
              <a:t>ompact?</a:t>
            </a:r>
            <a:endParaRPr lang="en-US" dirty="0"/>
          </a:p>
        </p:txBody>
      </p:sp>
      <p:sp>
        <p:nvSpPr>
          <p:cNvPr id="3" name="Content Placeholder 2"/>
          <p:cNvSpPr>
            <a:spLocks noGrp="1"/>
          </p:cNvSpPr>
          <p:nvPr>
            <p:ph idx="1"/>
          </p:nvPr>
        </p:nvSpPr>
        <p:spPr>
          <a:xfrm>
            <a:off x="480291" y="1845733"/>
            <a:ext cx="11379200" cy="4258183"/>
          </a:xfrm>
        </p:spPr>
        <p:txBody>
          <a:bodyPr>
            <a:normAutofit/>
          </a:bodyPr>
          <a:lstStyle/>
          <a:p>
            <a:r>
              <a:rPr lang="en-US" dirty="0">
                <a:solidFill>
                  <a:schemeClr val="tx1"/>
                </a:solidFill>
              </a:rPr>
              <a:t>The school-parent compact will be shared</a:t>
            </a:r>
            <a:r>
              <a:rPr lang="en-US" dirty="0"/>
              <a:t> </a:t>
            </a:r>
            <a:r>
              <a:rPr lang="en-US" dirty="0">
                <a:solidFill>
                  <a:srgbClr val="FF0000"/>
                </a:solidFill>
              </a:rPr>
              <a:t>[insert date and method of distribution]. </a:t>
            </a:r>
            <a:r>
              <a:rPr lang="en-US" dirty="0">
                <a:solidFill>
                  <a:schemeClr val="tx1"/>
                </a:solidFill>
              </a:rPr>
              <a:t>In addition, the compact can be found here:</a:t>
            </a:r>
          </a:p>
          <a:p>
            <a:pPr lvl="3">
              <a:buFont typeface="Arial" panose="020B0604020202020204" pitchFamily="34" charset="0"/>
              <a:buChar char="•"/>
            </a:pPr>
            <a:r>
              <a:rPr lang="en-US" dirty="0">
                <a:solidFill>
                  <a:srgbClr val="FF0000"/>
                </a:solidFill>
              </a:rPr>
              <a:t>[Insert web link, and list any other places families can find the compact]</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427438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curriculum does our school use?</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Tennessee's academic standards form the framework for everything taught at </a:t>
            </a:r>
            <a:r>
              <a:rPr lang="en-US" dirty="0" smtClean="0">
                <a:solidFill>
                  <a:srgbClr val="FF0000"/>
                </a:solidFill>
                <a:latin typeface="Arial" panose="020B0604020202020204" pitchFamily="34" charset="0"/>
                <a:cs typeface="Arial" panose="020B0604020202020204" pitchFamily="34" charset="0"/>
              </a:rPr>
              <a:t>[insert school name]. </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For more information about Tennessee’s academic standards, see:</a:t>
            </a:r>
          </a:p>
          <a:p>
            <a:pPr marL="598043" lvl="3" indent="0">
              <a:buNone/>
            </a:pPr>
            <a:r>
              <a:rPr lang="en-US" dirty="0" smtClean="0">
                <a:latin typeface="Arial" panose="020B0604020202020204" pitchFamily="34" charset="0"/>
                <a:cs typeface="Arial" panose="020B0604020202020204" pitchFamily="34" charset="0"/>
                <a:hlinkClick r:id="rId2"/>
              </a:rPr>
              <a:t>https://www.tn.gov/content/tn/education/instruction/academic-standards.html</a:t>
            </a:r>
            <a:r>
              <a:rPr lang="en-US" dirty="0" smtClean="0">
                <a:latin typeface="Arial" panose="020B0604020202020204" pitchFamily="34" charset="0"/>
                <a:cs typeface="Arial" panose="020B0604020202020204" pitchFamily="34" charset="0"/>
              </a:rPr>
              <a:t> </a:t>
            </a:r>
          </a:p>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[Add content and additional slides as needed to explain the school’s curriculum and provide relevant resources to families.]</a:t>
            </a:r>
          </a:p>
          <a:p>
            <a:pPr>
              <a:buClrTx/>
              <a:buFont typeface="Wingdings" panose="05000000000000000000" pitchFamily="2" charset="2"/>
              <a:buChar char="§"/>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323529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ea typeface="Batang" pitchFamily="18" charset="-127"/>
                <a:cs typeface="Arial" panose="020B0604020202020204" pitchFamily="34" charset="0"/>
              </a:rPr>
              <a:t>What </a:t>
            </a:r>
            <a:r>
              <a:rPr lang="en-US" dirty="0" smtClean="0">
                <a:latin typeface="Arial" panose="020B0604020202020204" pitchFamily="34" charset="0"/>
                <a:ea typeface="Batang" pitchFamily="18" charset="-127"/>
                <a:cs typeface="Arial" panose="020B0604020202020204" pitchFamily="34" charset="0"/>
              </a:rPr>
              <a:t>tests will my </a:t>
            </a:r>
            <a:r>
              <a:rPr lang="en-US" dirty="0">
                <a:latin typeface="Arial" panose="020B0604020202020204" pitchFamily="34" charset="0"/>
                <a:ea typeface="Batang" pitchFamily="18" charset="-127"/>
                <a:cs typeface="Arial" panose="020B0604020202020204" pitchFamily="34" charset="0"/>
              </a:rPr>
              <a:t>c</a:t>
            </a:r>
            <a:r>
              <a:rPr lang="en-US" dirty="0" smtClean="0">
                <a:latin typeface="Arial" panose="020B0604020202020204" pitchFamily="34" charset="0"/>
                <a:ea typeface="Batang" pitchFamily="18" charset="-127"/>
                <a:cs typeface="Arial" panose="020B0604020202020204" pitchFamily="34" charset="0"/>
              </a:rPr>
              <a:t>hild </a:t>
            </a:r>
            <a:r>
              <a:rPr lang="en-US" dirty="0">
                <a:latin typeface="Arial" panose="020B0604020202020204" pitchFamily="34" charset="0"/>
                <a:ea typeface="Batang" pitchFamily="18" charset="-127"/>
                <a:cs typeface="Arial" panose="020B0604020202020204" pitchFamily="34" charset="0"/>
              </a:rPr>
              <a:t>b</a:t>
            </a:r>
            <a:r>
              <a:rPr lang="en-US" dirty="0" smtClean="0">
                <a:latin typeface="Arial" panose="020B0604020202020204" pitchFamily="34" charset="0"/>
                <a:ea typeface="Batang" pitchFamily="18" charset="-127"/>
                <a:cs typeface="Arial" panose="020B0604020202020204" pitchFamily="34" charset="0"/>
              </a:rPr>
              <a:t>e </a:t>
            </a:r>
            <a:r>
              <a:rPr lang="en-US" dirty="0">
                <a:latin typeface="Arial" panose="020B0604020202020204" pitchFamily="34" charset="0"/>
                <a:ea typeface="Batang" pitchFamily="18" charset="-127"/>
                <a:cs typeface="Arial" panose="020B0604020202020204" pitchFamily="34" charset="0"/>
              </a:rPr>
              <a:t>t</a:t>
            </a:r>
            <a:r>
              <a:rPr lang="en-US" dirty="0" smtClean="0">
                <a:latin typeface="Arial" panose="020B0604020202020204" pitchFamily="34" charset="0"/>
                <a:ea typeface="Batang" pitchFamily="18" charset="-127"/>
                <a:cs typeface="Arial" panose="020B0604020202020204" pitchFamily="34" charset="0"/>
              </a:rPr>
              <a:t>aking</a:t>
            </a:r>
            <a:r>
              <a:rPr lang="en-US" sz="4400" dirty="0" smtClean="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[Required: add content to describe the forms of academic assessment used to measure student progress]</a:t>
            </a:r>
          </a:p>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[Required: provide information about the proficiency levels students are expected to meet]</a:t>
            </a:r>
          </a:p>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[Optional:</a:t>
            </a:r>
          </a:p>
          <a:p>
            <a:pPr lvl="2">
              <a:buFont typeface="Arial" panose="020B0604020202020204" pitchFamily="34" charset="0"/>
              <a:buChar char="•"/>
            </a:pPr>
            <a:r>
              <a:rPr lang="en-US" dirty="0" smtClean="0">
                <a:solidFill>
                  <a:srgbClr val="FF0000"/>
                </a:solidFill>
                <a:latin typeface="Arial" panose="020B0604020202020204" pitchFamily="34" charset="0"/>
                <a:cs typeface="Arial" panose="020B0604020202020204" pitchFamily="34" charset="0"/>
              </a:rPr>
              <a:t>Provide information about the current achievement levels of the school </a:t>
            </a:r>
          </a:p>
          <a:p>
            <a:pPr lvl="2">
              <a:buFont typeface="Arial" panose="020B0604020202020204" pitchFamily="34" charset="0"/>
              <a:buChar char="•"/>
            </a:pPr>
            <a:r>
              <a:rPr lang="en-US" dirty="0" smtClean="0">
                <a:solidFill>
                  <a:srgbClr val="FF0000"/>
                </a:solidFill>
                <a:latin typeface="Arial" panose="020B0604020202020204" pitchFamily="34" charset="0"/>
                <a:cs typeface="Arial" panose="020B0604020202020204" pitchFamily="34" charset="0"/>
              </a:rPr>
              <a:t>Provide a testing calendar/schedule </a:t>
            </a:r>
          </a:p>
          <a:p>
            <a:pPr lvl="2">
              <a:buFont typeface="Arial" panose="020B0604020202020204" pitchFamily="34" charset="0"/>
              <a:buChar char="•"/>
            </a:pPr>
            <a:r>
              <a:rPr lang="en-US" dirty="0" smtClean="0">
                <a:solidFill>
                  <a:srgbClr val="FF0000"/>
                </a:solidFill>
                <a:latin typeface="Arial" panose="020B0604020202020204" pitchFamily="34" charset="0"/>
                <a:cs typeface="Arial" panose="020B0604020202020204" pitchFamily="34" charset="0"/>
              </a:rPr>
              <a:t>Provide assessment resources, such as websites and assessment guides]</a:t>
            </a: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343912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br>
              <a:rPr lang="en-US" dirty="0" smtClean="0"/>
            </a:br>
            <a:r>
              <a:rPr lang="en-US" dirty="0" smtClean="0"/>
              <a:t>How To Use This Template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This PowerPoint template can be utilized by districts and schools as they plan and conduct their annual Title I meeting.  </a:t>
            </a:r>
          </a:p>
          <a:p>
            <a:r>
              <a:rPr lang="en-US" dirty="0" smtClean="0">
                <a:solidFill>
                  <a:schemeClr val="tx1"/>
                </a:solidFill>
              </a:rPr>
              <a:t>Slides 3-9 contain instructions and information for the district/school and </a:t>
            </a:r>
            <a:r>
              <a:rPr lang="en-US" b="1" u="sng" dirty="0" smtClean="0">
                <a:solidFill>
                  <a:schemeClr val="tx1"/>
                </a:solidFill>
              </a:rPr>
              <a:t>should not be shared with families</a:t>
            </a:r>
            <a:r>
              <a:rPr lang="en-US" dirty="0" smtClean="0">
                <a:solidFill>
                  <a:schemeClr val="tx1"/>
                </a:solidFill>
              </a:rPr>
              <a:t>.</a:t>
            </a:r>
          </a:p>
          <a:p>
            <a:r>
              <a:rPr lang="en-US" b="1" dirty="0" smtClean="0">
                <a:solidFill>
                  <a:schemeClr val="tx1"/>
                </a:solidFill>
              </a:rPr>
              <a:t>Slides 11-30 should be shared with families </a:t>
            </a:r>
            <a:r>
              <a:rPr lang="en-US" dirty="0" smtClean="0">
                <a:solidFill>
                  <a:schemeClr val="tx1"/>
                </a:solidFill>
              </a:rPr>
              <a:t>at the meeting and contain all required information.</a:t>
            </a:r>
          </a:p>
          <a:p>
            <a:r>
              <a:rPr lang="en-US" dirty="0" smtClean="0">
                <a:solidFill>
                  <a:schemeClr val="tx1"/>
                </a:solidFill>
              </a:rPr>
              <a:t>Slides 32-33 are optional, but contain information that may be useful to families.</a:t>
            </a:r>
          </a:p>
          <a:p>
            <a:r>
              <a:rPr lang="en-US" dirty="0" smtClean="0">
                <a:solidFill>
                  <a:schemeClr val="tx1"/>
                </a:solidFill>
              </a:rPr>
              <a:t>Slides 34-38 are also optional, but describe the benefits of family engagement and contain some activities that may encourage conversation and the generation of ideas.</a:t>
            </a:r>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8145994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be involved?</a:t>
            </a:r>
            <a:endParaRPr lang="en-US" dirty="0"/>
          </a:p>
        </p:txBody>
      </p:sp>
      <p:sp>
        <p:nvSpPr>
          <p:cNvPr id="3" name="Content Placeholder 2"/>
          <p:cNvSpPr>
            <a:spLocks noGrp="1"/>
          </p:cNvSpPr>
          <p:nvPr>
            <p:ph idx="1"/>
          </p:nvPr>
        </p:nvSpPr>
        <p:spPr>
          <a:xfrm>
            <a:off x="678731" y="1845733"/>
            <a:ext cx="11010506" cy="3961177"/>
          </a:xfrm>
        </p:spPr>
        <p:txBody>
          <a:bodyPr>
            <a:normAutofit lnSpcReduction="10000"/>
          </a:bodyPr>
          <a:lstStyle/>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a:t>
            </a:r>
            <a:r>
              <a:rPr lang="en-US" dirty="0" smtClean="0">
                <a:solidFill>
                  <a:schemeClr val="tx1"/>
                </a:solidFill>
                <a:latin typeface="Arial" panose="020B0604020202020204" pitchFamily="34" charset="0"/>
                <a:cs typeface="Arial" panose="020B0604020202020204" pitchFamily="34" charset="0"/>
              </a:rPr>
              <a:t>get involved with the SIP, </a:t>
            </a:r>
            <a:r>
              <a:rPr lang="en-US" dirty="0">
                <a:solidFill>
                  <a:srgbClr val="FF0000"/>
                </a:solidFill>
                <a:latin typeface="Arial" panose="020B0604020202020204" pitchFamily="34" charset="0"/>
                <a:cs typeface="Arial" panose="020B0604020202020204" pitchFamily="34" charset="0"/>
              </a:rPr>
              <a:t>[insert information on how families can be involved: who to contact, committees to join, meetings, events, surveys, etc</a:t>
            </a:r>
            <a:r>
              <a:rPr lang="en-US" dirty="0" smtClean="0">
                <a:solidFill>
                  <a:srgbClr val="FF0000"/>
                </a:solidFill>
                <a:latin typeface="Arial" panose="020B0604020202020204" pitchFamily="34" charset="0"/>
                <a:cs typeface="Arial" panose="020B0604020202020204" pitchFamily="34" charset="0"/>
              </a:rPr>
              <a:t>.]</a:t>
            </a:r>
            <a:endParaRPr lang="en-US" dirty="0" smtClean="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To get involved with the Parent and Family Engagement Policy, </a:t>
            </a:r>
            <a:r>
              <a:rPr lang="en-US" dirty="0" smtClean="0">
                <a:solidFill>
                  <a:srgbClr val="FF0000"/>
                </a:solidFill>
                <a:latin typeface="Arial" panose="020B0604020202020204" pitchFamily="34" charset="0"/>
                <a:cs typeface="Arial" panose="020B0604020202020204" pitchFamily="34" charset="0"/>
              </a:rPr>
              <a:t>[insert information on how families can be involved: who to contact, committees to join, meetings, events, surveys, etc.]</a:t>
            </a:r>
          </a:p>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To </a:t>
            </a:r>
            <a:r>
              <a:rPr lang="en-US" dirty="0" smtClean="0">
                <a:solidFill>
                  <a:schemeClr val="tx1"/>
                </a:solidFill>
                <a:latin typeface="Arial" panose="020B0604020202020204" pitchFamily="34" charset="0"/>
                <a:cs typeface="Arial" panose="020B0604020202020204" pitchFamily="34" charset="0"/>
              </a:rPr>
              <a:t>get involved with the School Parent Compact, </a:t>
            </a:r>
            <a:r>
              <a:rPr lang="en-US" dirty="0">
                <a:solidFill>
                  <a:srgbClr val="FF0000"/>
                </a:solidFill>
                <a:latin typeface="Arial" panose="020B0604020202020204" pitchFamily="34" charset="0"/>
                <a:cs typeface="Arial" panose="020B0604020202020204" pitchFamily="34" charset="0"/>
              </a:rPr>
              <a:t>[insert information on how families can be involved: who to contact, committees to join, meetings, events, surveys, etc</a:t>
            </a:r>
            <a:r>
              <a:rPr lang="en-US" dirty="0" smtClean="0">
                <a:solidFill>
                  <a:srgbClr val="FF0000"/>
                </a:solidFill>
                <a:latin typeface="Arial" panose="020B0604020202020204" pitchFamily="34" charset="0"/>
                <a:cs typeface="Arial" panose="020B0604020202020204" pitchFamily="34" charset="0"/>
              </a:rPr>
              <a:t>.]</a:t>
            </a:r>
          </a:p>
          <a:p>
            <a:pPr>
              <a:buClrTx/>
              <a:buFont typeface="Wingdings" panose="05000000000000000000" pitchFamily="2" charset="2"/>
              <a:buChar char="§"/>
            </a:pPr>
            <a:r>
              <a:rPr lang="en-US" dirty="0" smtClean="0">
                <a:solidFill>
                  <a:srgbClr val="FF0000"/>
                </a:solidFill>
              </a:rPr>
              <a:t>[Add content as needed. SIP information is optional as </a:t>
            </a:r>
            <a:r>
              <a:rPr lang="en-US" u="sng" dirty="0" smtClean="0">
                <a:solidFill>
                  <a:srgbClr val="FF0000"/>
                </a:solidFill>
              </a:rPr>
              <a:t>all</a:t>
            </a:r>
            <a:r>
              <a:rPr lang="en-US" dirty="0" smtClean="0">
                <a:solidFill>
                  <a:srgbClr val="FF0000"/>
                </a:solidFill>
              </a:rPr>
              <a:t> families to not have to be involved.]</a:t>
            </a:r>
            <a:endParaRPr lang="en-US" dirty="0">
              <a:solidFill>
                <a:srgbClr val="FF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1558384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be </a:t>
            </a:r>
            <a:r>
              <a:rPr lang="en-US" dirty="0"/>
              <a:t>i</a:t>
            </a:r>
            <a:r>
              <a:rPr lang="en-US" dirty="0" smtClean="0"/>
              <a:t>nvolved?</a:t>
            </a:r>
            <a:endParaRPr lang="en-US" dirty="0"/>
          </a:p>
        </p:txBody>
      </p:sp>
      <p:sp>
        <p:nvSpPr>
          <p:cNvPr id="3" name="Content Placeholder 2"/>
          <p:cNvSpPr>
            <a:spLocks noGrp="1"/>
          </p:cNvSpPr>
          <p:nvPr>
            <p:ph idx="1"/>
          </p:nvPr>
        </p:nvSpPr>
        <p:spPr>
          <a:xfrm>
            <a:off x="618836" y="1845734"/>
            <a:ext cx="11111346" cy="4023360"/>
          </a:xfrm>
        </p:spPr>
        <p:txBody>
          <a:bodyPr>
            <a:normAutofit lnSpcReduction="10000"/>
          </a:bodyPr>
          <a:lstStyle/>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[Use the next few slides to begin a discussion </a:t>
            </a:r>
            <a:r>
              <a:rPr lang="en-US" dirty="0" smtClean="0">
                <a:solidFill>
                  <a:srgbClr val="FF0000"/>
                </a:solidFill>
              </a:rPr>
              <a:t>about</a:t>
            </a:r>
            <a:r>
              <a:rPr lang="en-US" dirty="0" smtClean="0">
                <a:solidFill>
                  <a:srgbClr val="FF0000"/>
                </a:solidFill>
                <a:latin typeface="Arial" panose="020B0604020202020204" pitchFamily="34" charset="0"/>
                <a:cs typeface="Arial" panose="020B0604020202020204" pitchFamily="34" charset="0"/>
              </a:rPr>
              <a:t> other ways families can be involved in the education of their student. Examples may include, but are not limited to:</a:t>
            </a:r>
          </a:p>
          <a:p>
            <a:pPr lvl="2"/>
            <a:r>
              <a:rPr lang="en-US" dirty="0">
                <a:solidFill>
                  <a:srgbClr val="FF0000"/>
                </a:solidFill>
                <a:latin typeface="Arial" panose="020B0604020202020204" pitchFamily="34" charset="0"/>
                <a:cs typeface="Arial" panose="020B0604020202020204" pitchFamily="34" charset="0"/>
              </a:rPr>
              <a:t>e</a:t>
            </a:r>
            <a:r>
              <a:rPr lang="en-US" dirty="0" smtClean="0">
                <a:solidFill>
                  <a:srgbClr val="FF0000"/>
                </a:solidFill>
                <a:latin typeface="Arial" panose="020B0604020202020204" pitchFamily="34" charset="0"/>
                <a:cs typeface="Arial" panose="020B0604020202020204" pitchFamily="34" charset="0"/>
              </a:rPr>
              <a:t>ncouraging attendance;</a:t>
            </a:r>
          </a:p>
          <a:p>
            <a:pPr lvl="2"/>
            <a:r>
              <a:rPr lang="en-US" dirty="0">
                <a:solidFill>
                  <a:srgbClr val="FF0000"/>
                </a:solidFill>
                <a:latin typeface="Arial" panose="020B0604020202020204" pitchFamily="34" charset="0"/>
                <a:cs typeface="Arial" panose="020B0604020202020204" pitchFamily="34" charset="0"/>
              </a:rPr>
              <a:t>m</a:t>
            </a:r>
            <a:r>
              <a:rPr lang="en-US" dirty="0" smtClean="0">
                <a:solidFill>
                  <a:srgbClr val="FF0000"/>
                </a:solidFill>
                <a:latin typeface="Arial" panose="020B0604020202020204" pitchFamily="34" charset="0"/>
                <a:cs typeface="Arial" panose="020B0604020202020204" pitchFamily="34" charset="0"/>
              </a:rPr>
              <a:t>onitoring grades and schoolwork on an online system or portal;</a:t>
            </a:r>
          </a:p>
          <a:p>
            <a:pPr lvl="2"/>
            <a:r>
              <a:rPr lang="en-US" dirty="0">
                <a:solidFill>
                  <a:srgbClr val="FF0000"/>
                </a:solidFill>
                <a:latin typeface="Arial" panose="020B0604020202020204" pitchFamily="34" charset="0"/>
                <a:cs typeface="Arial" panose="020B0604020202020204" pitchFamily="34" charset="0"/>
              </a:rPr>
              <a:t>a</a:t>
            </a:r>
            <a:r>
              <a:rPr lang="en-US" dirty="0" smtClean="0">
                <a:solidFill>
                  <a:srgbClr val="FF0000"/>
                </a:solidFill>
                <a:latin typeface="Arial" panose="020B0604020202020204" pitchFamily="34" charset="0"/>
                <a:cs typeface="Arial" panose="020B0604020202020204" pitchFamily="34" charset="0"/>
              </a:rPr>
              <a:t>ttending family events and meetings (provide </a:t>
            </a:r>
            <a:r>
              <a:rPr lang="en-US" u="sng" dirty="0" smtClean="0">
                <a:solidFill>
                  <a:srgbClr val="FF0000"/>
                </a:solidFill>
                <a:latin typeface="Arial" panose="020B0604020202020204" pitchFamily="34" charset="0"/>
                <a:cs typeface="Arial" panose="020B0604020202020204" pitchFamily="34" charset="0"/>
              </a:rPr>
              <a:t>specific dates </a:t>
            </a:r>
            <a:r>
              <a:rPr lang="en-US" dirty="0" smtClean="0">
                <a:solidFill>
                  <a:srgbClr val="FF0000"/>
                </a:solidFill>
                <a:latin typeface="Arial" panose="020B0604020202020204" pitchFamily="34" charset="0"/>
                <a:cs typeface="Arial" panose="020B0604020202020204" pitchFamily="34" charset="0"/>
              </a:rPr>
              <a:t>when possible);</a:t>
            </a:r>
          </a:p>
          <a:p>
            <a:pPr lvl="2"/>
            <a:r>
              <a:rPr lang="en-US" dirty="0">
                <a:solidFill>
                  <a:srgbClr val="FF0000"/>
                </a:solidFill>
                <a:latin typeface="Arial" panose="020B0604020202020204" pitchFamily="34" charset="0"/>
                <a:cs typeface="Arial" panose="020B0604020202020204" pitchFamily="34" charset="0"/>
              </a:rPr>
              <a:t>o</a:t>
            </a:r>
            <a:r>
              <a:rPr lang="en-US" dirty="0" smtClean="0">
                <a:solidFill>
                  <a:srgbClr val="FF0000"/>
                </a:solidFill>
                <a:latin typeface="Arial" panose="020B0604020202020204" pitchFamily="34" charset="0"/>
                <a:cs typeface="Arial" panose="020B0604020202020204" pitchFamily="34" charset="0"/>
              </a:rPr>
              <a:t>bserving or volunteering in classrooms;</a:t>
            </a:r>
          </a:p>
          <a:p>
            <a:pPr lvl="2"/>
            <a:r>
              <a:rPr lang="en-US" dirty="0">
                <a:solidFill>
                  <a:srgbClr val="FF0000"/>
                </a:solidFill>
                <a:latin typeface="Arial" panose="020B0604020202020204" pitchFamily="34" charset="0"/>
                <a:cs typeface="Arial" panose="020B0604020202020204" pitchFamily="34" charset="0"/>
              </a:rPr>
              <a:t>j</a:t>
            </a:r>
            <a:r>
              <a:rPr lang="en-US" dirty="0" smtClean="0">
                <a:solidFill>
                  <a:srgbClr val="FF0000"/>
                </a:solidFill>
                <a:latin typeface="Arial" panose="020B0604020202020204" pitchFamily="34" charset="0"/>
                <a:cs typeface="Arial" panose="020B0604020202020204" pitchFamily="34" charset="0"/>
              </a:rPr>
              <a:t>oining family groups and committees (e.g., PTA/PTO, advisory councils, etc.); and</a:t>
            </a:r>
          </a:p>
          <a:p>
            <a:pPr lvl="2"/>
            <a:r>
              <a:rPr lang="en-US" dirty="0">
                <a:solidFill>
                  <a:srgbClr val="FF0000"/>
                </a:solidFill>
                <a:latin typeface="Arial" panose="020B0604020202020204" pitchFamily="34" charset="0"/>
                <a:cs typeface="Arial" panose="020B0604020202020204" pitchFamily="34" charset="0"/>
              </a:rPr>
              <a:t>r</a:t>
            </a:r>
            <a:r>
              <a:rPr lang="en-US" dirty="0" smtClean="0">
                <a:solidFill>
                  <a:srgbClr val="FF0000"/>
                </a:solidFill>
                <a:latin typeface="Arial" panose="020B0604020202020204" pitchFamily="34" charset="0"/>
                <a:cs typeface="Arial" panose="020B0604020202020204" pitchFamily="34" charset="0"/>
              </a:rPr>
              <a:t>eading school/classroom newsletters or websites and that contain examples of learning activities families can do with students at home.]</a:t>
            </a:r>
          </a:p>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[The school may choose to include other examples of family engagement tailored to their community]</a:t>
            </a:r>
            <a:endParaRPr lang="en-US" dirty="0">
              <a:solidFill>
                <a:srgbClr val="FF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4022524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I be </a:t>
            </a:r>
            <a:r>
              <a:rPr lang="en-US" dirty="0"/>
              <a:t>i</a:t>
            </a:r>
            <a:r>
              <a:rPr lang="en-US" dirty="0" smtClean="0"/>
              <a:t>nvolved?</a:t>
            </a:r>
            <a:endParaRPr lang="en-US" dirty="0"/>
          </a:p>
        </p:txBody>
      </p:sp>
      <p:sp>
        <p:nvSpPr>
          <p:cNvPr id="3" name="Content Placeholder 2"/>
          <p:cNvSpPr>
            <a:spLocks noGrp="1"/>
          </p:cNvSpPr>
          <p:nvPr>
            <p:ph idx="1"/>
          </p:nvPr>
        </p:nvSpPr>
        <p:spPr/>
        <p:txBody>
          <a:bodyPr/>
          <a:lstStyle/>
          <a:p>
            <a:pPr>
              <a:buClrTx/>
              <a:buFont typeface="Wingdings" panose="05000000000000000000" pitchFamily="2" charset="2"/>
              <a:buChar char="§"/>
            </a:pPr>
            <a:r>
              <a:rPr lang="en-US" dirty="0" smtClean="0">
                <a:solidFill>
                  <a:srgbClr val="FF0000"/>
                </a:solidFill>
                <a:latin typeface="Arial" panose="020B0604020202020204" pitchFamily="34" charset="0"/>
                <a:cs typeface="Arial" panose="020B0604020202020204" pitchFamily="34" charset="0"/>
              </a:rPr>
              <a:t>[Delete slide or add content as appropriate]</a:t>
            </a:r>
            <a:endParaRPr lang="en-US" dirty="0">
              <a:solidFill>
                <a:srgbClr val="FF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2943749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I contact for </a:t>
            </a:r>
            <a:r>
              <a:rPr lang="en-US" dirty="0"/>
              <a:t>h</a:t>
            </a:r>
            <a:r>
              <a:rPr lang="en-US" dirty="0" smtClean="0"/>
              <a:t>elp?</a:t>
            </a:r>
            <a:endParaRPr lang="en-US" dirty="0"/>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rPr>
              <a:t>For general questions, call the front office at: </a:t>
            </a:r>
            <a:r>
              <a:rPr lang="en-US" dirty="0" smtClean="0">
                <a:solidFill>
                  <a:srgbClr val="FF0000"/>
                </a:solidFill>
              </a:rPr>
              <a:t>[insert phone number]</a:t>
            </a:r>
          </a:p>
          <a:p>
            <a:pPr>
              <a:buClrTx/>
              <a:buFont typeface="Wingdings" panose="05000000000000000000" pitchFamily="2" charset="2"/>
              <a:buChar char="§"/>
            </a:pPr>
            <a:r>
              <a:rPr lang="en-US" dirty="0" smtClean="0">
                <a:solidFill>
                  <a:schemeClr val="tx1"/>
                </a:solidFill>
              </a:rPr>
              <a:t>To reach the principal, </a:t>
            </a:r>
            <a:r>
              <a:rPr lang="en-US" dirty="0" smtClean="0">
                <a:solidFill>
                  <a:srgbClr val="FF0000"/>
                </a:solidFill>
              </a:rPr>
              <a:t>[add name], </a:t>
            </a:r>
            <a:r>
              <a:rPr lang="en-US" dirty="0" smtClean="0">
                <a:solidFill>
                  <a:schemeClr val="tx1"/>
                </a:solidFill>
              </a:rPr>
              <a:t>call: </a:t>
            </a:r>
            <a:r>
              <a:rPr lang="en-US" dirty="0" smtClean="0">
                <a:solidFill>
                  <a:srgbClr val="FF0000"/>
                </a:solidFill>
              </a:rPr>
              <a:t>[insert phone number]</a:t>
            </a:r>
          </a:p>
          <a:p>
            <a:pPr>
              <a:buClrTx/>
              <a:buFont typeface="Wingdings" panose="05000000000000000000" pitchFamily="2" charset="2"/>
              <a:buChar char="§"/>
            </a:pPr>
            <a:r>
              <a:rPr lang="en-US" dirty="0" smtClean="0">
                <a:solidFill>
                  <a:schemeClr val="tx1"/>
                </a:solidFill>
              </a:rPr>
              <a:t>To reach the school counselor, </a:t>
            </a:r>
            <a:r>
              <a:rPr lang="en-US" dirty="0">
                <a:solidFill>
                  <a:srgbClr val="FF0000"/>
                </a:solidFill>
              </a:rPr>
              <a:t>[add </a:t>
            </a:r>
            <a:r>
              <a:rPr lang="en-US" dirty="0" smtClean="0">
                <a:solidFill>
                  <a:srgbClr val="FF0000"/>
                </a:solidFill>
              </a:rPr>
              <a:t>name], </a:t>
            </a:r>
            <a:r>
              <a:rPr lang="en-US" dirty="0" smtClean="0">
                <a:solidFill>
                  <a:schemeClr val="tx1"/>
                </a:solidFill>
              </a:rPr>
              <a:t>call: </a:t>
            </a:r>
            <a:r>
              <a:rPr lang="en-US" dirty="0" smtClean="0">
                <a:solidFill>
                  <a:srgbClr val="FF0000"/>
                </a:solidFill>
              </a:rPr>
              <a:t>[insert phone number]</a:t>
            </a:r>
          </a:p>
          <a:p>
            <a:pPr>
              <a:buClrTx/>
              <a:buFont typeface="Wingdings" panose="05000000000000000000" pitchFamily="2" charset="2"/>
              <a:buChar char="§"/>
            </a:pPr>
            <a:r>
              <a:rPr lang="en-US" dirty="0" smtClean="0">
                <a:solidFill>
                  <a:schemeClr val="tx1"/>
                </a:solidFill>
              </a:rPr>
              <a:t>To reach our family liaison, </a:t>
            </a:r>
            <a:r>
              <a:rPr lang="en-US" dirty="0">
                <a:solidFill>
                  <a:srgbClr val="FF0000"/>
                </a:solidFill>
              </a:rPr>
              <a:t>[add name</a:t>
            </a:r>
            <a:r>
              <a:rPr lang="en-US" dirty="0" smtClean="0">
                <a:solidFill>
                  <a:srgbClr val="FF0000"/>
                </a:solidFill>
              </a:rPr>
              <a:t>], </a:t>
            </a:r>
            <a:r>
              <a:rPr lang="en-US" dirty="0" smtClean="0">
                <a:solidFill>
                  <a:schemeClr val="tx1"/>
                </a:solidFill>
              </a:rPr>
              <a:t>call: </a:t>
            </a:r>
            <a:r>
              <a:rPr lang="en-US" dirty="0" smtClean="0">
                <a:solidFill>
                  <a:srgbClr val="FF0000"/>
                </a:solidFill>
              </a:rPr>
              <a:t>[insert phone number]</a:t>
            </a:r>
          </a:p>
          <a:p>
            <a:pPr>
              <a:buClrTx/>
              <a:buFont typeface="Wingdings" panose="05000000000000000000" pitchFamily="2" charset="2"/>
              <a:buChar char="§"/>
            </a:pPr>
            <a:r>
              <a:rPr lang="en-US" dirty="0" smtClean="0">
                <a:solidFill>
                  <a:schemeClr val="tx1"/>
                </a:solidFill>
              </a:rPr>
              <a:t>To reach your child’s teacher, call the front office or view our staff directory at: </a:t>
            </a:r>
            <a:r>
              <a:rPr lang="en-US" dirty="0" smtClean="0">
                <a:solidFill>
                  <a:srgbClr val="FF0000"/>
                </a:solidFill>
              </a:rPr>
              <a:t>[insert website]</a:t>
            </a:r>
          </a:p>
          <a:p>
            <a:pPr>
              <a:buClrTx/>
              <a:buFont typeface="Wingdings" panose="05000000000000000000" pitchFamily="2" charset="2"/>
              <a:buChar char="§"/>
            </a:pPr>
            <a:r>
              <a:rPr lang="en-US" dirty="0" smtClean="0">
                <a:solidFill>
                  <a:srgbClr val="FF0000"/>
                </a:solidFill>
              </a:rPr>
              <a:t>[Delete and add contacts as needed]</a:t>
            </a:r>
          </a:p>
          <a:p>
            <a:pPr lvl="1">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2621130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1459" y="1304790"/>
            <a:ext cx="10813986" cy="2954655"/>
          </a:xfrm>
          <a:prstGeom prst="rect">
            <a:avLst/>
          </a:prstGeom>
          <a:noFill/>
        </p:spPr>
        <p:txBody>
          <a:bodyPr wrap="none" lIns="91440" tIns="45720" rIns="91440" bIns="45720">
            <a:spAutoFit/>
          </a:bodyPr>
          <a:lstStyle/>
          <a:p>
            <a:pPr algn="ctr"/>
            <a:r>
              <a:rPr lang="en-US" sz="6600" b="1" cap="none" spc="0" dirty="0" smtClean="0">
                <a:ln w="22225">
                  <a:solidFill>
                    <a:schemeClr val="accent2"/>
                  </a:solidFill>
                  <a:prstDash val="solid"/>
                </a:ln>
                <a:effectLst/>
                <a:latin typeface="Arial" panose="020B0604020202020204" pitchFamily="34" charset="0"/>
                <a:cs typeface="Arial" panose="020B0604020202020204" pitchFamily="34" charset="0"/>
              </a:rPr>
              <a:t>WE JUST WANT TO SAY…</a:t>
            </a:r>
          </a:p>
          <a:p>
            <a:pPr algn="ctr"/>
            <a:r>
              <a:rPr lang="en-US" sz="12000" b="1" dirty="0" smtClean="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THANK YOU!</a:t>
            </a:r>
            <a:endParaRPr lang="en-US" sz="120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36925709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Slides 32-39</a:t>
            </a:r>
            <a:endParaRPr lang="en-US" dirty="0"/>
          </a:p>
        </p:txBody>
      </p:sp>
      <p:sp>
        <p:nvSpPr>
          <p:cNvPr id="5" name="Text Placeholder 4"/>
          <p:cNvSpPr>
            <a:spLocks noGrp="1"/>
          </p:cNvSpPr>
          <p:nvPr>
            <p:ph type="body" idx="1"/>
          </p:nvPr>
        </p:nvSpPr>
        <p:spPr/>
        <p:txBody>
          <a:bodyPr/>
          <a:lstStyle/>
          <a:p>
            <a:r>
              <a:rPr lang="en-US" dirty="0" smtClean="0"/>
              <a:t>Optional slides</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13928301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latin typeface="Arial" panose="020B0604020202020204" pitchFamily="34" charset="0"/>
                <a:ea typeface="Batang" pitchFamily="18" charset="-127"/>
                <a:cs typeface="Arial" panose="020B0604020202020204" pitchFamily="34" charset="0"/>
              </a:rPr>
              <a:t>What </a:t>
            </a:r>
            <a:r>
              <a:rPr lang="en-US" dirty="0">
                <a:solidFill>
                  <a:schemeClr val="tx1"/>
                </a:solidFill>
                <a:ea typeface="Batang" pitchFamily="18" charset="-127"/>
              </a:rPr>
              <a:t>i</a:t>
            </a:r>
            <a:r>
              <a:rPr lang="en-US" dirty="0" smtClean="0">
                <a:solidFill>
                  <a:schemeClr val="tx1"/>
                </a:solidFill>
                <a:latin typeface="Arial" panose="020B0604020202020204" pitchFamily="34" charset="0"/>
                <a:ea typeface="Batang" pitchFamily="18" charset="-127"/>
                <a:cs typeface="Arial" panose="020B0604020202020204" pitchFamily="34" charset="0"/>
              </a:rPr>
              <a:t>s </a:t>
            </a:r>
            <a:r>
              <a:rPr lang="en-US" dirty="0">
                <a:solidFill>
                  <a:schemeClr val="tx1"/>
                </a:solidFill>
                <a:ea typeface="Batang" pitchFamily="18" charset="-127"/>
              </a:rPr>
              <a:t>o</a:t>
            </a:r>
            <a:r>
              <a:rPr lang="en-US" dirty="0" smtClean="0">
                <a:solidFill>
                  <a:schemeClr val="tx1"/>
                </a:solidFill>
                <a:latin typeface="Arial" panose="020B0604020202020204" pitchFamily="34" charset="0"/>
                <a:ea typeface="Batang" pitchFamily="18" charset="-127"/>
                <a:cs typeface="Arial" panose="020B0604020202020204" pitchFamily="34" charset="0"/>
              </a:rPr>
              <a:t>ur </a:t>
            </a:r>
            <a:r>
              <a:rPr lang="en-US" dirty="0">
                <a:solidFill>
                  <a:schemeClr val="tx1"/>
                </a:solidFill>
                <a:ea typeface="Batang" pitchFamily="18" charset="-127"/>
              </a:rPr>
              <a:t>s</a:t>
            </a:r>
            <a:r>
              <a:rPr lang="en-US" dirty="0" smtClean="0">
                <a:solidFill>
                  <a:schemeClr val="tx1"/>
                </a:solidFill>
                <a:latin typeface="Arial" panose="020B0604020202020204" pitchFamily="34" charset="0"/>
                <a:ea typeface="Batang" pitchFamily="18" charset="-127"/>
                <a:cs typeface="Arial" panose="020B0604020202020204" pitchFamily="34" charset="0"/>
              </a:rPr>
              <a:t>chool’s </a:t>
            </a:r>
            <a:r>
              <a:rPr lang="en-US" dirty="0">
                <a:solidFill>
                  <a:schemeClr val="tx1"/>
                </a:solidFill>
                <a:ea typeface="Batang" pitchFamily="18" charset="-127"/>
              </a:rPr>
              <a:t>d</a:t>
            </a:r>
            <a:r>
              <a:rPr lang="en-US" dirty="0" smtClean="0">
                <a:solidFill>
                  <a:schemeClr val="tx1"/>
                </a:solidFill>
                <a:latin typeface="Arial" panose="020B0604020202020204" pitchFamily="34" charset="0"/>
                <a:ea typeface="Batang" pitchFamily="18" charset="-127"/>
                <a:cs typeface="Arial" panose="020B0604020202020204" pitchFamily="34" charset="0"/>
              </a:rPr>
              <a:t>esignation </a:t>
            </a:r>
            <a:r>
              <a:rPr lang="en-US" dirty="0">
                <a:solidFill>
                  <a:schemeClr val="tx1"/>
                </a:solidFill>
                <a:ea typeface="Batang" pitchFamily="18" charset="-127"/>
              </a:rPr>
              <a:t>s</a:t>
            </a:r>
            <a:r>
              <a:rPr lang="en-US" dirty="0" smtClean="0">
                <a:solidFill>
                  <a:schemeClr val="tx1"/>
                </a:solidFill>
                <a:latin typeface="Arial" panose="020B0604020202020204" pitchFamily="34" charset="0"/>
                <a:ea typeface="Batang" pitchFamily="18" charset="-127"/>
                <a:cs typeface="Arial" panose="020B0604020202020204" pitchFamily="34" charset="0"/>
              </a:rPr>
              <a:t>tatus</a:t>
            </a:r>
            <a:r>
              <a:rPr lang="en-US" dirty="0" smtClean="0">
                <a:solidFill>
                  <a:schemeClr val="tx1"/>
                </a:solidFill>
                <a:ea typeface="Batang" pitchFamily="18" charset="-127"/>
              </a:rPr>
              <a:t>?</a:t>
            </a:r>
            <a:endParaRPr lang="en-US" dirty="0">
              <a:solidFill>
                <a:schemeClr val="tx1"/>
              </a:solidFill>
            </a:endParaRPr>
          </a:p>
        </p:txBody>
      </p:sp>
      <p:sp>
        <p:nvSpPr>
          <p:cNvPr id="3" name="Content Placeholder 2"/>
          <p:cNvSpPr>
            <a:spLocks noGrp="1"/>
          </p:cNvSpPr>
          <p:nvPr>
            <p:ph idx="1"/>
          </p:nvPr>
        </p:nvSpPr>
        <p:spPr>
          <a:xfrm>
            <a:off x="665019" y="1845734"/>
            <a:ext cx="11139054" cy="4023360"/>
          </a:xfrm>
        </p:spPr>
        <p:txBody>
          <a:bodyPr>
            <a:normAutofit lnSpcReduction="10000"/>
          </a:bodyPr>
          <a:lstStyle/>
          <a:p>
            <a:pPr>
              <a:buClrTx/>
              <a:buFont typeface="Wingdings" panose="05000000000000000000" pitchFamily="2" charset="2"/>
              <a:buChar char="§"/>
            </a:pPr>
            <a:r>
              <a:rPr lang="en-US" dirty="0">
                <a:solidFill>
                  <a:schemeClr val="tx1"/>
                </a:solidFill>
              </a:rPr>
              <a:t>In accordance with Tennessee’s accountability system, </a:t>
            </a:r>
            <a:r>
              <a:rPr lang="en-US" dirty="0" smtClean="0">
                <a:solidFill>
                  <a:schemeClr val="tx1"/>
                </a:solidFill>
              </a:rPr>
              <a:t>the </a:t>
            </a:r>
            <a:r>
              <a:rPr lang="en-US" dirty="0">
                <a:solidFill>
                  <a:schemeClr val="tx1"/>
                </a:solidFill>
              </a:rPr>
              <a:t>Tennessee Department of </a:t>
            </a:r>
            <a:r>
              <a:rPr lang="en-US" dirty="0" smtClean="0">
                <a:solidFill>
                  <a:schemeClr val="tx1"/>
                </a:solidFill>
              </a:rPr>
              <a:t>Education (TDOE) determines designations for all public schools. Designations include:</a:t>
            </a:r>
          </a:p>
          <a:p>
            <a:pPr lvl="3">
              <a:buFont typeface="Arial" panose="020B0604020202020204" pitchFamily="34" charset="0"/>
              <a:buChar char="•"/>
            </a:pPr>
            <a:r>
              <a:rPr lang="en-US" b="1" dirty="0">
                <a:solidFill>
                  <a:schemeClr val="tx1"/>
                </a:solidFill>
              </a:rPr>
              <a:t>Reward </a:t>
            </a:r>
            <a:r>
              <a:rPr lang="en-US" b="1" dirty="0" smtClean="0">
                <a:solidFill>
                  <a:schemeClr val="tx1"/>
                </a:solidFill>
              </a:rPr>
              <a:t>Schools </a:t>
            </a:r>
            <a:r>
              <a:rPr lang="en-US" dirty="0" smtClean="0">
                <a:solidFill>
                  <a:schemeClr val="tx1"/>
                </a:solidFill>
              </a:rPr>
              <a:t>- Reward </a:t>
            </a:r>
            <a:r>
              <a:rPr lang="en-US" dirty="0">
                <a:solidFill>
                  <a:schemeClr val="tx1"/>
                </a:solidFill>
              </a:rPr>
              <a:t>schools include the top 10 percent of </a:t>
            </a:r>
            <a:r>
              <a:rPr lang="en-US" dirty="0" smtClean="0">
                <a:solidFill>
                  <a:schemeClr val="tx1"/>
                </a:solidFill>
              </a:rPr>
              <a:t>schools.</a:t>
            </a:r>
          </a:p>
          <a:p>
            <a:pPr lvl="3">
              <a:buFont typeface="Arial" panose="020B0604020202020204" pitchFamily="34" charset="0"/>
              <a:buChar char="•"/>
            </a:pPr>
            <a:r>
              <a:rPr lang="en-US" b="1" dirty="0">
                <a:solidFill>
                  <a:schemeClr val="tx1"/>
                </a:solidFill>
              </a:rPr>
              <a:t>Priority </a:t>
            </a:r>
            <a:r>
              <a:rPr lang="en-US" b="1" dirty="0" smtClean="0">
                <a:solidFill>
                  <a:schemeClr val="tx1"/>
                </a:solidFill>
              </a:rPr>
              <a:t>Schools </a:t>
            </a:r>
            <a:r>
              <a:rPr lang="en-US" dirty="0" smtClean="0">
                <a:solidFill>
                  <a:schemeClr val="tx1"/>
                </a:solidFill>
              </a:rPr>
              <a:t>- Priority </a:t>
            </a:r>
            <a:r>
              <a:rPr lang="en-US" dirty="0">
                <a:solidFill>
                  <a:schemeClr val="tx1"/>
                </a:solidFill>
              </a:rPr>
              <a:t>schools are the 5 percent of schools with the lowest success rates (using up to three years of data) in the </a:t>
            </a:r>
            <a:r>
              <a:rPr lang="en-US" dirty="0" smtClean="0">
                <a:solidFill>
                  <a:schemeClr val="tx1"/>
                </a:solidFill>
              </a:rPr>
              <a:t>state.</a:t>
            </a:r>
          </a:p>
          <a:p>
            <a:pPr lvl="3">
              <a:buFont typeface="Arial" panose="020B0604020202020204" pitchFamily="34" charset="0"/>
              <a:buChar char="•"/>
            </a:pPr>
            <a:r>
              <a:rPr lang="en-US" b="1" dirty="0">
                <a:solidFill>
                  <a:schemeClr val="tx1"/>
                </a:solidFill>
              </a:rPr>
              <a:t>Focus </a:t>
            </a:r>
            <a:r>
              <a:rPr lang="en-US" b="1" dirty="0" smtClean="0">
                <a:solidFill>
                  <a:schemeClr val="tx1"/>
                </a:solidFill>
              </a:rPr>
              <a:t>Schools </a:t>
            </a:r>
            <a:r>
              <a:rPr lang="en-US" dirty="0" smtClean="0">
                <a:solidFill>
                  <a:schemeClr val="tx1"/>
                </a:solidFill>
              </a:rPr>
              <a:t>- Focus </a:t>
            </a:r>
            <a:r>
              <a:rPr lang="en-US" dirty="0">
                <a:solidFill>
                  <a:schemeClr val="tx1"/>
                </a:solidFill>
              </a:rPr>
              <a:t>schools are the 10 percent of schools identified through one of </a:t>
            </a:r>
            <a:r>
              <a:rPr lang="en-US" dirty="0" smtClean="0">
                <a:solidFill>
                  <a:schemeClr val="tx1"/>
                </a:solidFill>
              </a:rPr>
              <a:t>three pathways:</a:t>
            </a:r>
          </a:p>
          <a:p>
            <a:pPr lvl="6">
              <a:buClrTx/>
              <a:buFont typeface="Courier New" panose="02070309020205020404" pitchFamily="49" charset="0"/>
              <a:buChar char="o"/>
            </a:pPr>
            <a:r>
              <a:rPr lang="en-US" sz="1800" dirty="0">
                <a:solidFill>
                  <a:schemeClr val="tx1"/>
                </a:solidFill>
                <a:latin typeface="Arial" panose="020B0604020202020204" pitchFamily="34" charset="0"/>
                <a:cs typeface="Arial" panose="020B0604020202020204" pitchFamily="34" charset="0"/>
              </a:rPr>
              <a:t>Graduation Rate </a:t>
            </a:r>
            <a:r>
              <a:rPr lang="en-US" sz="1800" dirty="0" smtClean="0">
                <a:solidFill>
                  <a:schemeClr val="tx1"/>
                </a:solidFill>
                <a:latin typeface="Arial" panose="020B0604020202020204" pitchFamily="34" charset="0"/>
                <a:cs typeface="Arial" panose="020B0604020202020204" pitchFamily="34" charset="0"/>
              </a:rPr>
              <a:t>Pathway - High </a:t>
            </a:r>
            <a:r>
              <a:rPr lang="en-US" sz="1800" dirty="0">
                <a:solidFill>
                  <a:schemeClr val="tx1"/>
                </a:solidFill>
                <a:latin typeface="Arial" panose="020B0604020202020204" pitchFamily="34" charset="0"/>
                <a:cs typeface="Arial" panose="020B0604020202020204" pitchFamily="34" charset="0"/>
              </a:rPr>
              <a:t>schools with an average graduation rate of less than 60 percent.</a:t>
            </a:r>
          </a:p>
          <a:p>
            <a:pPr lvl="6">
              <a:buClrTx/>
              <a:buFont typeface="Courier New" panose="02070309020205020404" pitchFamily="49" charset="0"/>
              <a:buChar char="o"/>
            </a:pPr>
            <a:r>
              <a:rPr lang="en-US" sz="1800" dirty="0">
                <a:solidFill>
                  <a:schemeClr val="tx1"/>
                </a:solidFill>
                <a:latin typeface="Arial" panose="020B0604020202020204" pitchFamily="34" charset="0"/>
                <a:cs typeface="Arial" panose="020B0604020202020204" pitchFamily="34" charset="0"/>
              </a:rPr>
              <a:t>Subgroup </a:t>
            </a:r>
            <a:r>
              <a:rPr lang="en-US" sz="1800" dirty="0" smtClean="0">
                <a:solidFill>
                  <a:schemeClr val="tx1"/>
                </a:solidFill>
                <a:latin typeface="Arial" panose="020B0604020202020204" pitchFamily="34" charset="0"/>
                <a:cs typeface="Arial" panose="020B0604020202020204" pitchFamily="34" charset="0"/>
              </a:rPr>
              <a:t>Pathway - Any </a:t>
            </a:r>
            <a:r>
              <a:rPr lang="en-US" sz="1800" dirty="0">
                <a:solidFill>
                  <a:schemeClr val="tx1"/>
                </a:solidFill>
                <a:latin typeface="Arial" panose="020B0604020202020204" pitchFamily="34" charset="0"/>
                <a:cs typeface="Arial" panose="020B0604020202020204" pitchFamily="34" charset="0"/>
              </a:rPr>
              <a:t>subgroup with a success rate of less than ten percent.</a:t>
            </a:r>
          </a:p>
          <a:p>
            <a:pPr lvl="6">
              <a:buClrTx/>
              <a:buFont typeface="Courier New" panose="02070309020205020404" pitchFamily="49" charset="0"/>
              <a:buChar char="o"/>
            </a:pPr>
            <a:r>
              <a:rPr lang="en-US" sz="1800" dirty="0">
                <a:solidFill>
                  <a:schemeClr val="tx1"/>
                </a:solidFill>
                <a:latin typeface="Arial" panose="020B0604020202020204" pitchFamily="34" charset="0"/>
                <a:cs typeface="Arial" panose="020B0604020202020204" pitchFamily="34" charset="0"/>
              </a:rPr>
              <a:t>Gap </a:t>
            </a:r>
            <a:r>
              <a:rPr lang="en-US" sz="1800" dirty="0" smtClean="0">
                <a:solidFill>
                  <a:schemeClr val="tx1"/>
                </a:solidFill>
                <a:latin typeface="Arial" panose="020B0604020202020204" pitchFamily="34" charset="0"/>
                <a:cs typeface="Arial" panose="020B0604020202020204" pitchFamily="34" charset="0"/>
              </a:rPr>
              <a:t>Pathway - Schools </a:t>
            </a:r>
            <a:r>
              <a:rPr lang="en-US" sz="1800" dirty="0">
                <a:solidFill>
                  <a:schemeClr val="tx1"/>
                </a:solidFill>
                <a:latin typeface="Arial" panose="020B0604020202020204" pitchFamily="34" charset="0"/>
                <a:cs typeface="Arial" panose="020B0604020202020204" pitchFamily="34" charset="0"/>
              </a:rPr>
              <a:t>with the largest gaps between selected groups</a:t>
            </a:r>
            <a:r>
              <a:rPr lang="en-US" sz="1800" dirty="0" smtClean="0">
                <a:solidFill>
                  <a:schemeClr val="tx1"/>
                </a:solidFill>
                <a:latin typeface="Arial" panose="020B0604020202020204" pitchFamily="34" charset="0"/>
                <a:cs typeface="Arial" panose="020B0604020202020204" pitchFamily="34" charset="0"/>
              </a:rPr>
              <a:t>.</a:t>
            </a:r>
            <a:endParaRPr lang="en-US" sz="1800"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rgbClr val="FF0000"/>
                </a:solidFill>
              </a:rPr>
              <a:t>[Include information on the schools designation status]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17415151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lumMod val="65000"/>
                    <a:lumOff val="35000"/>
                  </a:schemeClr>
                </a:solidFill>
                <a:latin typeface="Arial" panose="020B0604020202020204" pitchFamily="34" charset="0"/>
                <a:ea typeface="Batang" pitchFamily="18" charset="-127"/>
                <a:cs typeface="Arial" panose="020B0604020202020204" pitchFamily="34" charset="0"/>
              </a:rPr>
              <a:t>What is </a:t>
            </a:r>
            <a:r>
              <a:rPr lang="en-US" dirty="0">
                <a:solidFill>
                  <a:schemeClr val="tx1">
                    <a:lumMod val="65000"/>
                    <a:lumOff val="35000"/>
                  </a:schemeClr>
                </a:solidFill>
                <a:ea typeface="Batang" pitchFamily="18" charset="-127"/>
              </a:rPr>
              <a:t>t</a:t>
            </a:r>
            <a:r>
              <a:rPr lang="en-US" dirty="0" smtClean="0">
                <a:solidFill>
                  <a:schemeClr val="tx1">
                    <a:lumMod val="65000"/>
                    <a:lumOff val="35000"/>
                  </a:schemeClr>
                </a:solidFill>
                <a:ea typeface="Batang" pitchFamily="18" charset="-127"/>
              </a:rPr>
              <a:t>he State Report Card?</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smtClean="0">
                <a:solidFill>
                  <a:schemeClr val="tx1"/>
                </a:solidFill>
              </a:rPr>
              <a:t>TDOE releases </a:t>
            </a:r>
            <a:r>
              <a:rPr lang="en-US" dirty="0">
                <a:solidFill>
                  <a:schemeClr val="tx1"/>
                </a:solidFill>
              </a:rPr>
              <a:t>an annual Report Card on Tennessee schools. </a:t>
            </a:r>
            <a:endParaRPr lang="en-US" dirty="0" smtClean="0">
              <a:solidFill>
                <a:schemeClr val="tx1"/>
              </a:solidFill>
            </a:endParaRPr>
          </a:p>
          <a:p>
            <a:pPr>
              <a:buClrTx/>
              <a:buFont typeface="Wingdings" panose="05000000000000000000" pitchFamily="2" charset="2"/>
              <a:buChar char="§"/>
            </a:pPr>
            <a:r>
              <a:rPr lang="en-US" dirty="0" smtClean="0">
                <a:solidFill>
                  <a:schemeClr val="tx1"/>
                </a:solidFill>
              </a:rPr>
              <a:t>This </a:t>
            </a:r>
            <a:r>
              <a:rPr lang="en-US" dirty="0">
                <a:solidFill>
                  <a:schemeClr val="tx1"/>
                </a:solidFill>
              </a:rPr>
              <a:t>report displays </a:t>
            </a:r>
            <a:r>
              <a:rPr lang="en-US" dirty="0" smtClean="0">
                <a:solidFill>
                  <a:schemeClr val="tx1"/>
                </a:solidFill>
              </a:rPr>
              <a:t>state-, district-, </a:t>
            </a:r>
            <a:r>
              <a:rPr lang="en-US" dirty="0">
                <a:solidFill>
                  <a:schemeClr val="tx1"/>
                </a:solidFill>
              </a:rPr>
              <a:t>and school-level data for each school year. </a:t>
            </a:r>
            <a:endParaRPr lang="en-US" dirty="0" smtClean="0">
              <a:solidFill>
                <a:schemeClr val="tx1"/>
              </a:solidFill>
            </a:endParaRPr>
          </a:p>
          <a:p>
            <a:pPr>
              <a:buClrTx/>
              <a:buFont typeface="Wingdings" panose="05000000000000000000" pitchFamily="2" charset="2"/>
              <a:buChar char="§"/>
            </a:pPr>
            <a:r>
              <a:rPr lang="en-US" dirty="0" smtClean="0">
                <a:solidFill>
                  <a:schemeClr val="tx1"/>
                </a:solidFill>
              </a:rPr>
              <a:t>It </a:t>
            </a:r>
            <a:r>
              <a:rPr lang="en-US" dirty="0">
                <a:solidFill>
                  <a:schemeClr val="tx1"/>
                </a:solidFill>
              </a:rPr>
              <a:t>includes information on demographics, achievement, academic growth, attendance, graduation rate and more. </a:t>
            </a:r>
            <a:endParaRPr lang="en-US" dirty="0" smtClean="0">
              <a:solidFill>
                <a:schemeClr val="tx1"/>
              </a:solidFill>
            </a:endParaRPr>
          </a:p>
          <a:p>
            <a:pPr>
              <a:buClrTx/>
              <a:buFont typeface="Wingdings" panose="05000000000000000000" pitchFamily="2" charset="2"/>
              <a:buChar char="§"/>
            </a:pPr>
            <a:r>
              <a:rPr lang="en-US" dirty="0" smtClean="0">
                <a:solidFill>
                  <a:schemeClr val="tx1"/>
                </a:solidFill>
              </a:rPr>
              <a:t>You </a:t>
            </a:r>
            <a:r>
              <a:rPr lang="en-US" dirty="0">
                <a:solidFill>
                  <a:schemeClr val="tx1"/>
                </a:solidFill>
              </a:rPr>
              <a:t>can view the data </a:t>
            </a:r>
            <a:r>
              <a:rPr lang="en-US" dirty="0" smtClean="0">
                <a:solidFill>
                  <a:schemeClr val="tx1"/>
                </a:solidFill>
              </a:rPr>
              <a:t>statewide</a:t>
            </a:r>
            <a:r>
              <a:rPr lang="en-US" dirty="0">
                <a:solidFill>
                  <a:schemeClr val="tx1"/>
                </a:solidFill>
              </a:rPr>
              <a:t>, or you can choose a specific district or </a:t>
            </a:r>
            <a:r>
              <a:rPr lang="en-US" dirty="0" smtClean="0">
                <a:solidFill>
                  <a:schemeClr val="tx1"/>
                </a:solidFill>
              </a:rPr>
              <a:t>school.</a:t>
            </a:r>
          </a:p>
          <a:p>
            <a:pPr>
              <a:buClrTx/>
              <a:buFont typeface="Wingdings" panose="05000000000000000000" pitchFamily="2" charset="2"/>
              <a:buChar char="§"/>
            </a:pPr>
            <a:r>
              <a:rPr lang="en-US" dirty="0" smtClean="0">
                <a:solidFill>
                  <a:schemeClr val="tx1"/>
                </a:solidFill>
              </a:rPr>
              <a:t>You can view the report card here:</a:t>
            </a:r>
          </a:p>
          <a:p>
            <a:pPr marL="598043" lvl="3" indent="0">
              <a:buNone/>
            </a:pPr>
            <a:r>
              <a:rPr lang="en-US" dirty="0" smtClean="0">
                <a:hlinkClick r:id="rId3"/>
              </a:rPr>
              <a:t>https</a:t>
            </a:r>
            <a:r>
              <a:rPr lang="en-US" dirty="0">
                <a:hlinkClick r:id="rId3"/>
              </a:rPr>
              <a:t>://www.measuretn.gov:444/ReportCard</a:t>
            </a:r>
            <a:r>
              <a:rPr lang="en-US" dirty="0" smtClean="0">
                <a:hlinkClick r:id="rId3"/>
              </a:rPr>
              <a:t>/#/</a:t>
            </a:r>
            <a:r>
              <a:rPr lang="en-US" dirty="0" smtClean="0"/>
              <a:t> </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2918587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parent and family </a:t>
            </a:r>
            <a:r>
              <a:rPr lang="en-US" dirty="0"/>
              <a:t>e</a:t>
            </a:r>
            <a:r>
              <a:rPr lang="en-US" dirty="0" smtClean="0"/>
              <a:t>ngagement?</a:t>
            </a:r>
            <a:endParaRPr lang="en-US" dirty="0"/>
          </a:p>
        </p:txBody>
      </p:sp>
      <p:sp>
        <p:nvSpPr>
          <p:cNvPr id="3" name="Content Placeholder 2"/>
          <p:cNvSpPr>
            <a:spLocks noGrp="1"/>
          </p:cNvSpPr>
          <p:nvPr>
            <p:ph idx="1"/>
          </p:nvPr>
        </p:nvSpPr>
        <p:spPr>
          <a:xfrm>
            <a:off x="452582" y="1903398"/>
            <a:ext cx="11228671" cy="3153794"/>
          </a:xfrm>
        </p:spPr>
        <p:txBody>
          <a:bodyPr>
            <a:noAutofit/>
          </a:bodyPr>
          <a:lstStyle/>
          <a:p>
            <a:pPr>
              <a:buClrTx/>
              <a:buFont typeface="Wingdings" panose="05000000000000000000" pitchFamily="2" charset="2"/>
              <a:buChar char="§"/>
            </a:pPr>
            <a:r>
              <a:rPr lang="en-US" sz="2200" dirty="0" smtClean="0">
                <a:solidFill>
                  <a:schemeClr val="tx1"/>
                </a:solidFill>
                <a:latin typeface="Arial" panose="020B0604020202020204" pitchFamily="34" charset="0"/>
                <a:cs typeface="Arial" panose="020B0604020202020204" pitchFamily="34" charset="0"/>
              </a:rPr>
              <a:t>Family engagement is a </a:t>
            </a:r>
            <a:r>
              <a:rPr lang="en-US" sz="2200" b="1" dirty="0" smtClean="0">
                <a:solidFill>
                  <a:schemeClr val="tx1"/>
                </a:solidFill>
                <a:latin typeface="Arial" panose="020B0604020202020204" pitchFamily="34" charset="0"/>
                <a:cs typeface="Arial" panose="020B0604020202020204" pitchFamily="34" charset="0"/>
              </a:rPr>
              <a:t>shared responsibility </a:t>
            </a:r>
            <a:r>
              <a:rPr lang="en-US" sz="2200" dirty="0" smtClean="0">
                <a:solidFill>
                  <a:schemeClr val="tx1"/>
                </a:solidFill>
                <a:latin typeface="Arial" panose="020B0604020202020204" pitchFamily="34" charset="0"/>
                <a:cs typeface="Arial" panose="020B0604020202020204" pitchFamily="34" charset="0"/>
              </a:rPr>
              <a:t>in which schools and other community agencies and organizations are committed to reaching out to engage families in meaningful ways and in which families are committed to actively supporting their children's learning and development.</a:t>
            </a:r>
          </a:p>
          <a:p>
            <a:pPr>
              <a:buClrTx/>
              <a:buFont typeface="Wingdings" panose="05000000000000000000" pitchFamily="2" charset="2"/>
              <a:buChar char="§"/>
            </a:pPr>
            <a:r>
              <a:rPr lang="en-US" sz="2200" dirty="0" smtClean="0">
                <a:solidFill>
                  <a:schemeClr val="tx1"/>
                </a:solidFill>
                <a:latin typeface="Arial" panose="020B0604020202020204" pitchFamily="34" charset="0"/>
                <a:cs typeface="Arial" panose="020B0604020202020204" pitchFamily="34" charset="0"/>
              </a:rPr>
              <a:t>Family engagement is </a:t>
            </a:r>
            <a:r>
              <a:rPr lang="en-US" sz="2200" b="1" dirty="0" smtClean="0">
                <a:solidFill>
                  <a:schemeClr val="tx1"/>
                </a:solidFill>
                <a:latin typeface="Arial" panose="020B0604020202020204" pitchFamily="34" charset="0"/>
                <a:cs typeface="Arial" panose="020B0604020202020204" pitchFamily="34" charset="0"/>
              </a:rPr>
              <a:t>continuous</a:t>
            </a:r>
            <a:r>
              <a:rPr lang="en-US" sz="2200" dirty="0" smtClean="0">
                <a:solidFill>
                  <a:schemeClr val="tx1"/>
                </a:solidFill>
                <a:latin typeface="Arial" panose="020B0604020202020204" pitchFamily="34" charset="0"/>
                <a:cs typeface="Arial" panose="020B0604020202020204" pitchFamily="34" charset="0"/>
              </a:rPr>
              <a:t> across a child’s life and entails enduring commitment but changing family roles as children mature into young adulthood.</a:t>
            </a:r>
          </a:p>
          <a:p>
            <a:pPr>
              <a:buClrTx/>
              <a:buFont typeface="Wingdings" panose="05000000000000000000" pitchFamily="2" charset="2"/>
              <a:buChar char="§"/>
            </a:pPr>
            <a:r>
              <a:rPr lang="en-US" sz="2200" dirty="0" smtClean="0">
                <a:solidFill>
                  <a:schemeClr val="tx1"/>
                </a:solidFill>
                <a:latin typeface="Arial" panose="020B0604020202020204" pitchFamily="34" charset="0"/>
                <a:cs typeface="Arial" panose="020B0604020202020204" pitchFamily="34" charset="0"/>
              </a:rPr>
              <a:t>Effective family engagement cuts across and reinforces learning in the </a:t>
            </a:r>
            <a:r>
              <a:rPr lang="en-US" sz="2200" b="1" dirty="0" smtClean="0">
                <a:solidFill>
                  <a:schemeClr val="tx1"/>
                </a:solidFill>
                <a:latin typeface="Arial" panose="020B0604020202020204" pitchFamily="34" charset="0"/>
                <a:cs typeface="Arial" panose="020B0604020202020204" pitchFamily="34" charset="0"/>
              </a:rPr>
              <a:t>multiple settings </a:t>
            </a:r>
            <a:r>
              <a:rPr lang="en-US" sz="2200" dirty="0" smtClean="0">
                <a:solidFill>
                  <a:schemeClr val="tx1"/>
                </a:solidFill>
                <a:latin typeface="Arial" panose="020B0604020202020204" pitchFamily="34" charset="0"/>
                <a:cs typeface="Arial" panose="020B0604020202020204" pitchFamily="34" charset="0"/>
              </a:rPr>
              <a:t>where children learn – at home, in pre-kindergarten programs, in school, in after-school programs, in faith-based institutions, and in the community.</a:t>
            </a:r>
            <a:endParaRPr lang="en-US" sz="2200"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317241" y="5831633"/>
            <a:ext cx="10338318"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a:t>
            </a:r>
            <a:r>
              <a:rPr lang="en-US" sz="1400" dirty="0" smtClean="0">
                <a:latin typeface="Arial" panose="020B0604020202020204" pitchFamily="34" charset="0"/>
                <a:cs typeface="Arial" panose="020B0604020202020204" pitchFamily="34" charset="0"/>
              </a:rPr>
              <a:t>: The National Association for Family, School, and Community Engagement (</a:t>
            </a:r>
            <a:r>
              <a:rPr lang="en-US" sz="1400" dirty="0" smtClean="0">
                <a:latin typeface="Arial" panose="020B0604020202020204" pitchFamily="34" charset="0"/>
                <a:cs typeface="Arial" panose="020B0604020202020204" pitchFamily="34" charset="0"/>
                <a:hlinkClick r:id="rId3"/>
              </a:rPr>
              <a:t>https</a:t>
            </a:r>
            <a:r>
              <a:rPr lang="en-US" sz="1400" dirty="0">
                <a:latin typeface="Arial" panose="020B0604020202020204" pitchFamily="34" charset="0"/>
                <a:cs typeface="Arial" panose="020B0604020202020204" pitchFamily="34" charset="0"/>
                <a:hlinkClick r:id="rId3"/>
              </a:rPr>
              <a:t>://</a:t>
            </a:r>
            <a:r>
              <a:rPr lang="en-US" sz="1400" dirty="0" smtClean="0">
                <a:latin typeface="Arial" panose="020B0604020202020204" pitchFamily="34" charset="0"/>
                <a:cs typeface="Arial" panose="020B0604020202020204" pitchFamily="34" charset="0"/>
                <a:hlinkClick r:id="rId3"/>
              </a:rPr>
              <a:t>nafsce.site-ym.com/page/definition</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1514764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parent and family </a:t>
            </a:r>
            <a:r>
              <a:rPr lang="en-US" dirty="0"/>
              <a:t>e</a:t>
            </a:r>
            <a:r>
              <a:rPr lang="en-US" dirty="0" smtClean="0"/>
              <a:t>ngagement?</a:t>
            </a:r>
            <a:endParaRPr lang="en-US" dirty="0"/>
          </a:p>
        </p:txBody>
      </p:sp>
      <p:sp>
        <p:nvSpPr>
          <p:cNvPr id="3" name="Content Placeholder 2"/>
          <p:cNvSpPr>
            <a:spLocks noGrp="1"/>
          </p:cNvSpPr>
          <p:nvPr>
            <p:ph idx="1"/>
          </p:nvPr>
        </p:nvSpPr>
        <p:spPr>
          <a:xfrm>
            <a:off x="733168" y="1903398"/>
            <a:ext cx="10948085" cy="3610994"/>
          </a:xfrm>
        </p:spPr>
        <p:txBody>
          <a:bodyPr>
            <a:noAutofit/>
          </a:bodyPr>
          <a:lstStyle/>
          <a:p>
            <a:r>
              <a:rPr lang="en-US" sz="3200" dirty="0" smtClean="0">
                <a:solidFill>
                  <a:schemeClr val="tx1"/>
                </a:solidFill>
              </a:rPr>
              <a:t>“Through </a:t>
            </a:r>
            <a:r>
              <a:rPr lang="en-US" sz="3200" dirty="0">
                <a:solidFill>
                  <a:schemeClr val="tx1"/>
                </a:solidFill>
              </a:rPr>
              <a:t>effective communication with parents, teachers can have the greatest impact on their day-to-day success with students</a:t>
            </a:r>
            <a:r>
              <a:rPr lang="en-US" sz="3200" dirty="0" smtClean="0">
                <a:solidFill>
                  <a:schemeClr val="tx1"/>
                </a:solidFill>
              </a:rPr>
              <a:t>. </a:t>
            </a:r>
            <a:r>
              <a:rPr lang="en-US" sz="3200" dirty="0">
                <a:solidFill>
                  <a:schemeClr val="tx1"/>
                </a:solidFill>
              </a:rPr>
              <a:t>With parents on their side, teachers can more effectively manage most academic and behavioral issues that arise</a:t>
            </a:r>
            <a:r>
              <a:rPr lang="en-US" sz="3200" dirty="0" smtClean="0">
                <a:solidFill>
                  <a:schemeClr val="tx1"/>
                </a:solidFill>
              </a:rPr>
              <a:t>. </a:t>
            </a:r>
            <a:r>
              <a:rPr lang="en-US" sz="3200" dirty="0">
                <a:solidFill>
                  <a:schemeClr val="tx1"/>
                </a:solidFill>
              </a:rPr>
              <a:t>When the most important adults in a child’s life are working together, students benefit enormously</a:t>
            </a:r>
            <a:r>
              <a:rPr lang="en-US" sz="3200" dirty="0" smtClean="0">
                <a:solidFill>
                  <a:schemeClr val="tx1"/>
                </a:solidFill>
              </a:rPr>
              <a:t>.”</a:t>
            </a:r>
          </a:p>
          <a:p>
            <a:pPr marL="1471400" lvl="8" indent="0">
              <a:buNone/>
            </a:pPr>
            <a:r>
              <a:rPr lang="en-US" sz="2600" dirty="0" smtClean="0">
                <a:solidFill>
                  <a:schemeClr val="tx1"/>
                </a:solidFill>
              </a:rPr>
              <a:t>						—</a:t>
            </a:r>
            <a:r>
              <a:rPr lang="en-US" sz="2600" dirty="0" smtClean="0">
                <a:solidFill>
                  <a:schemeClr val="tx1"/>
                </a:solidFill>
                <a:latin typeface="Arial" panose="020B0604020202020204" pitchFamily="34" charset="0"/>
                <a:cs typeface="Arial" panose="020B0604020202020204" pitchFamily="34" charset="0"/>
              </a:rPr>
              <a:t>Lee </a:t>
            </a:r>
            <a:r>
              <a:rPr lang="en-US" sz="2600" dirty="0">
                <a:solidFill>
                  <a:schemeClr val="tx1"/>
                </a:solidFill>
                <a:latin typeface="Arial" panose="020B0604020202020204" pitchFamily="34" charset="0"/>
                <a:cs typeface="Arial" panose="020B0604020202020204" pitchFamily="34" charset="0"/>
              </a:rPr>
              <a:t>and Marleen Canter</a:t>
            </a:r>
          </a:p>
          <a:p>
            <a:pPr marL="1471400" lvl="8" indent="0">
              <a:buNone/>
            </a:pPr>
            <a:endParaRPr lang="en-US" sz="2600" dirty="0"/>
          </a:p>
        </p:txBody>
      </p:sp>
      <p:sp>
        <p:nvSpPr>
          <p:cNvPr id="4" name="TextBox 3"/>
          <p:cNvSpPr txBox="1"/>
          <p:nvPr/>
        </p:nvSpPr>
        <p:spPr>
          <a:xfrm>
            <a:off x="102637" y="5906278"/>
            <a:ext cx="11318033"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Source: </a:t>
            </a:r>
            <a:r>
              <a:rPr lang="en-US" sz="1400" i="1" dirty="0" smtClean="0">
                <a:latin typeface="Arial" panose="020B0604020202020204" pitchFamily="34" charset="0"/>
                <a:cs typeface="Arial" panose="020B0604020202020204" pitchFamily="34" charset="0"/>
              </a:rPr>
              <a:t>Parents on your Side: A Teacher’s Guide to Creating Positive Relationships with Parents</a:t>
            </a:r>
            <a:endParaRPr lang="en-US" sz="1400" i="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2598623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 </a:t>
            </a:r>
            <a:br>
              <a:rPr lang="en-US" smtClean="0"/>
            </a:br>
            <a:r>
              <a:rPr lang="en-US" smtClean="0"/>
              <a:t>How To Use This Template</a:t>
            </a:r>
            <a:endParaRPr lang="en-US" dirty="0"/>
          </a:p>
        </p:txBody>
      </p:sp>
      <p:sp>
        <p:nvSpPr>
          <p:cNvPr id="3" name="Content Placeholder 2"/>
          <p:cNvSpPr>
            <a:spLocks noGrp="1"/>
          </p:cNvSpPr>
          <p:nvPr>
            <p:ph idx="1"/>
          </p:nvPr>
        </p:nvSpPr>
        <p:spPr/>
        <p:txBody>
          <a:bodyPr/>
          <a:lstStyle/>
          <a:p>
            <a:r>
              <a:rPr lang="en-US" dirty="0" smtClean="0">
                <a:solidFill>
                  <a:schemeClr val="tx1"/>
                </a:solidFill>
              </a:rPr>
              <a:t>Districts and schools </a:t>
            </a:r>
            <a:r>
              <a:rPr lang="en-US" b="1" dirty="0" smtClean="0">
                <a:solidFill>
                  <a:schemeClr val="tx1"/>
                </a:solidFill>
              </a:rPr>
              <a:t>should carefully edit and personalize slides </a:t>
            </a:r>
            <a:r>
              <a:rPr lang="en-US" dirty="0" smtClean="0">
                <a:solidFill>
                  <a:schemeClr val="tx1"/>
                </a:solidFill>
              </a:rPr>
              <a:t>before use with families.</a:t>
            </a:r>
          </a:p>
          <a:p>
            <a:r>
              <a:rPr lang="en-US" dirty="0" smtClean="0">
                <a:solidFill>
                  <a:schemeClr val="tx1"/>
                </a:solidFill>
              </a:rPr>
              <a:t>Make this presentation your own! Feel free to change the layout, create additional slides, and add pictures and school logos.</a:t>
            </a:r>
          </a:p>
          <a:p>
            <a:r>
              <a:rPr lang="en-US" dirty="0" smtClean="0">
                <a:solidFill>
                  <a:schemeClr val="tx1"/>
                </a:solidFill>
              </a:rPr>
              <a:t>Text within red brackets</a:t>
            </a:r>
            <a:r>
              <a:rPr lang="en-US" b="1" dirty="0" smtClean="0">
                <a:solidFill>
                  <a:schemeClr val="tx1"/>
                </a:solidFill>
              </a:rPr>
              <a:t> </a:t>
            </a:r>
            <a:r>
              <a:rPr lang="en-US" b="1" dirty="0" smtClean="0">
                <a:solidFill>
                  <a:srgbClr val="FF0000"/>
                </a:solidFill>
              </a:rPr>
              <a:t>[…]</a:t>
            </a:r>
            <a:r>
              <a:rPr lang="en-US" b="1" dirty="0" smtClean="0">
                <a:solidFill>
                  <a:schemeClr val="tx1"/>
                </a:solidFill>
              </a:rPr>
              <a:t> </a:t>
            </a:r>
            <a:r>
              <a:rPr lang="en-US" dirty="0" smtClean="0">
                <a:solidFill>
                  <a:schemeClr val="tx1"/>
                </a:solidFill>
              </a:rPr>
              <a:t>should be edited for content and deleted.</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415433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Activity</a:t>
            </a:r>
            <a:endParaRPr lang="en-US" dirty="0"/>
          </a:p>
        </p:txBody>
      </p:sp>
      <p:sp>
        <p:nvSpPr>
          <p:cNvPr id="3" name="Content Placeholder 2"/>
          <p:cNvSpPr>
            <a:spLocks noGrp="1"/>
          </p:cNvSpPr>
          <p:nvPr>
            <p:ph idx="1"/>
          </p:nvPr>
        </p:nvSpPr>
        <p:spPr>
          <a:xfrm>
            <a:off x="1097280" y="1845734"/>
            <a:ext cx="10226502" cy="4023360"/>
          </a:xfrm>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Partner with those at your table to discuss the following questions:</a:t>
            </a:r>
          </a:p>
          <a:p>
            <a:pPr lvl="3">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What form of communication works best for you? </a:t>
            </a:r>
            <a:r>
              <a:rPr lang="en-US" dirty="0" smtClean="0">
                <a:solidFill>
                  <a:schemeClr val="tx1"/>
                </a:solidFill>
                <a:latin typeface="Arial" panose="020B0604020202020204" pitchFamily="34" charset="0"/>
                <a:cs typeface="Arial" panose="020B0604020202020204" pitchFamily="34" charset="0"/>
              </a:rPr>
              <a:t>(e.g. phone calls, texts, emails, notes, </a:t>
            </a:r>
            <a:r>
              <a:rPr lang="en-US" dirty="0">
                <a:solidFill>
                  <a:schemeClr val="tx1"/>
                </a:solidFill>
                <a:latin typeface="Arial" panose="020B0604020202020204" pitchFamily="34" charset="0"/>
                <a:cs typeface="Arial" panose="020B0604020202020204" pitchFamily="34" charset="0"/>
              </a:rPr>
              <a:t>face-to-face, etc.)</a:t>
            </a:r>
          </a:p>
          <a:p>
            <a:pPr lvl="3">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What kinds of information do you most want to receive from the school?</a:t>
            </a:r>
          </a:p>
          <a:p>
            <a:pPr lvl="3">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What might the school do differently to improve communication between school and home</a:t>
            </a:r>
            <a:r>
              <a:rPr lang="en-US" dirty="0" smtClean="0">
                <a:solidFill>
                  <a:schemeClr val="tx1"/>
                </a:solidFill>
                <a:latin typeface="Arial" panose="020B0604020202020204" pitchFamily="34" charset="0"/>
                <a:cs typeface="Arial" panose="020B0604020202020204" pitchFamily="34" charset="0"/>
              </a:rPr>
              <a:t>?</a:t>
            </a:r>
          </a:p>
          <a:p>
            <a:pPr lvl="3">
              <a:buFont typeface="Arial" panose="020B0604020202020204" pitchFamily="34" charset="0"/>
              <a:buChar char="•"/>
            </a:pPr>
            <a:r>
              <a:rPr lang="en-US" dirty="0" smtClean="0">
                <a:solidFill>
                  <a:srgbClr val="FF0000"/>
                </a:solidFill>
                <a:latin typeface="Arial" panose="020B0604020202020204" pitchFamily="34" charset="0"/>
                <a:cs typeface="Arial" panose="020B0604020202020204" pitchFamily="34" charset="0"/>
              </a:rPr>
              <a:t>[Add other discussion questions as needed]</a:t>
            </a:r>
            <a:endParaRPr lang="en-US" dirty="0">
              <a:solidFill>
                <a:srgbClr val="FF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Record your group’s thoughts on chart paper.</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Be prepared to share!</a:t>
            </a:r>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11428181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What are the benefits of family </a:t>
            </a:r>
            <a:r>
              <a:rPr lang="en-US" dirty="0">
                <a:solidFill>
                  <a:schemeClr val="tx1"/>
                </a:solidFill>
                <a:latin typeface="Arial" panose="020B0604020202020204" pitchFamily="34" charset="0"/>
                <a:cs typeface="Arial" panose="020B0604020202020204" pitchFamily="34" charset="0"/>
              </a:rPr>
              <a:t>e</a:t>
            </a:r>
            <a:r>
              <a:rPr lang="en-US" dirty="0" smtClean="0">
                <a:solidFill>
                  <a:schemeClr val="tx1"/>
                </a:solidFill>
                <a:latin typeface="Arial" panose="020B0604020202020204" pitchFamily="34" charset="0"/>
                <a:cs typeface="Arial" panose="020B0604020202020204" pitchFamily="34" charset="0"/>
              </a:rPr>
              <a:t>ngagement?</a:t>
            </a:r>
            <a:endParaRPr lang="en-US" dirty="0">
              <a:solidFill>
                <a:schemeClr val="tx1"/>
              </a:solidFill>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854684" y="1845733"/>
            <a:ext cx="3285250" cy="4023359"/>
          </a:xfrm>
          <a:ln>
            <a:solidFill>
              <a:schemeClr val="tx1"/>
            </a:solidFill>
          </a:ln>
        </p:spPr>
        <p:txBody>
          <a:bodyPr>
            <a:normAutofit/>
          </a:bodyPr>
          <a:lstStyle/>
          <a:p>
            <a:pPr algn="ctr"/>
            <a:r>
              <a:rPr lang="en-US" u="sng" dirty="0" smtClean="0">
                <a:solidFill>
                  <a:schemeClr val="tx1"/>
                </a:solidFill>
                <a:latin typeface="Arial" panose="020B0604020202020204" pitchFamily="34" charset="0"/>
                <a:cs typeface="Arial" panose="020B0604020202020204" pitchFamily="34" charset="0"/>
              </a:rPr>
              <a:t>For students:</a:t>
            </a:r>
          </a:p>
          <a:p>
            <a:pPr>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Higher grades and test </a:t>
            </a:r>
            <a:r>
              <a:rPr lang="en-US" sz="1800" dirty="0" smtClean="0">
                <a:solidFill>
                  <a:schemeClr val="tx1"/>
                </a:solidFill>
                <a:latin typeface="Arial" panose="020B0604020202020204" pitchFamily="34" charset="0"/>
                <a:cs typeface="Arial" panose="020B0604020202020204" pitchFamily="34" charset="0"/>
              </a:rPr>
              <a:t>scores</a:t>
            </a:r>
            <a:endParaRPr lang="en-US" sz="1800"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Better attendance</a:t>
            </a:r>
            <a:endParaRPr lang="en-US" sz="1800"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More </a:t>
            </a:r>
            <a:r>
              <a:rPr lang="en-US" sz="1800" dirty="0">
                <a:solidFill>
                  <a:schemeClr val="tx1"/>
                </a:solidFill>
                <a:latin typeface="Arial" panose="020B0604020202020204" pitchFamily="34" charset="0"/>
                <a:cs typeface="Arial" panose="020B0604020202020204" pitchFamily="34" charset="0"/>
              </a:rPr>
              <a:t>positive attitudes and better </a:t>
            </a:r>
            <a:r>
              <a:rPr lang="en-US" sz="1800" dirty="0" smtClean="0">
                <a:solidFill>
                  <a:schemeClr val="tx1"/>
                </a:solidFill>
                <a:latin typeface="Arial" panose="020B0604020202020204" pitchFamily="34" charset="0"/>
                <a:cs typeface="Arial" panose="020B0604020202020204" pitchFamily="34" charset="0"/>
              </a:rPr>
              <a:t>behavior</a:t>
            </a:r>
            <a:endParaRPr lang="en-US" sz="1800"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Higher graduation </a:t>
            </a:r>
            <a:r>
              <a:rPr lang="en-US" sz="1800" dirty="0" smtClean="0">
                <a:solidFill>
                  <a:schemeClr val="tx1"/>
                </a:solidFill>
                <a:latin typeface="Arial" panose="020B0604020202020204" pitchFamily="34" charset="0"/>
                <a:cs typeface="Arial" panose="020B0604020202020204" pitchFamily="34" charset="0"/>
              </a:rPr>
              <a:t>rates</a:t>
            </a:r>
            <a:endParaRPr lang="en-US" sz="1800"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Greater enrollment in postsecondary </a:t>
            </a:r>
            <a:r>
              <a:rPr lang="en-US" sz="1800" dirty="0" smtClean="0">
                <a:solidFill>
                  <a:schemeClr val="tx1"/>
                </a:solidFill>
                <a:latin typeface="Arial" panose="020B0604020202020204" pitchFamily="34" charset="0"/>
                <a:cs typeface="Arial" panose="020B0604020202020204" pitchFamily="34" charset="0"/>
              </a:rPr>
              <a:t>education</a:t>
            </a:r>
            <a:endParaRPr lang="en-US" sz="1800" dirty="0">
              <a:solidFill>
                <a:schemeClr val="tx1"/>
              </a:solidFill>
              <a:latin typeface="Arial" panose="020B0604020202020204" pitchFamily="34" charset="0"/>
              <a:cs typeface="Arial" panose="020B0604020202020204" pitchFamily="34" charset="0"/>
            </a:endParaRPr>
          </a:p>
          <a:p>
            <a:pPr>
              <a:buClrTx/>
              <a:buFont typeface="Wingdings" panose="05000000000000000000" pitchFamily="2" charset="2"/>
              <a:buChar char="§"/>
            </a:pPr>
            <a:endParaRPr lang="en-US" dirty="0" smtClean="0"/>
          </a:p>
          <a:p>
            <a:endParaRPr lang="en-US" dirty="0"/>
          </a:p>
        </p:txBody>
      </p:sp>
      <p:sp>
        <p:nvSpPr>
          <p:cNvPr id="9" name="Content Placeholder 3"/>
          <p:cNvSpPr>
            <a:spLocks noGrp="1"/>
          </p:cNvSpPr>
          <p:nvPr>
            <p:ph sz="half" idx="2"/>
          </p:nvPr>
        </p:nvSpPr>
        <p:spPr>
          <a:xfrm>
            <a:off x="4483855" y="1845733"/>
            <a:ext cx="3285250" cy="4023359"/>
          </a:xfrm>
          <a:ln>
            <a:solidFill>
              <a:schemeClr val="tx1"/>
            </a:solidFill>
          </a:ln>
        </p:spPr>
        <p:txBody>
          <a:bodyPr>
            <a:normAutofit/>
          </a:bodyPr>
          <a:lstStyle/>
          <a:p>
            <a:pPr algn="ctr"/>
            <a:r>
              <a:rPr lang="en-US" u="sng" dirty="0" smtClean="0">
                <a:solidFill>
                  <a:schemeClr val="tx1"/>
                </a:solidFill>
                <a:latin typeface="Arial" panose="020B0604020202020204" pitchFamily="34" charset="0"/>
                <a:cs typeface="Arial" panose="020B0604020202020204" pitchFamily="34" charset="0"/>
              </a:rPr>
              <a:t>For Parents and Families:</a:t>
            </a:r>
          </a:p>
          <a:p>
            <a:pPr lvl="0">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More </a:t>
            </a:r>
            <a:r>
              <a:rPr lang="en-US" sz="1800" dirty="0" smtClean="0">
                <a:solidFill>
                  <a:schemeClr val="tx1"/>
                </a:solidFill>
                <a:latin typeface="Arial" panose="020B0604020202020204" pitchFamily="34" charset="0"/>
                <a:cs typeface="Arial" panose="020B0604020202020204" pitchFamily="34" charset="0"/>
              </a:rPr>
              <a:t>confidence and trust </a:t>
            </a:r>
            <a:r>
              <a:rPr lang="en-US" sz="1800" dirty="0">
                <a:solidFill>
                  <a:schemeClr val="tx1"/>
                </a:solidFill>
                <a:latin typeface="Arial" panose="020B0604020202020204" pitchFamily="34" charset="0"/>
                <a:cs typeface="Arial" panose="020B0604020202020204" pitchFamily="34" charset="0"/>
              </a:rPr>
              <a:t>in the </a:t>
            </a:r>
            <a:r>
              <a:rPr lang="en-US" sz="1800" dirty="0" smtClean="0">
                <a:solidFill>
                  <a:schemeClr val="tx1"/>
                </a:solidFill>
                <a:latin typeface="Arial" panose="020B0604020202020204" pitchFamily="34" charset="0"/>
                <a:cs typeface="Arial" panose="020B0604020202020204" pitchFamily="34" charset="0"/>
              </a:rPr>
              <a:t>school</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Increased confidence in their parenting </a:t>
            </a:r>
            <a:r>
              <a:rPr lang="en-US" sz="1800" dirty="0" smtClean="0">
                <a:solidFill>
                  <a:schemeClr val="tx1"/>
                </a:solidFill>
                <a:latin typeface="Arial" panose="020B0604020202020204" pitchFamily="34" charset="0"/>
                <a:cs typeface="Arial" panose="020B0604020202020204" pitchFamily="34" charset="0"/>
              </a:rPr>
              <a:t>skills</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Creates a </a:t>
            </a:r>
            <a:r>
              <a:rPr lang="en-US" sz="1800" dirty="0">
                <a:solidFill>
                  <a:schemeClr val="tx1"/>
                </a:solidFill>
                <a:latin typeface="Arial" panose="020B0604020202020204" pitchFamily="34" charset="0"/>
                <a:cs typeface="Arial" panose="020B0604020202020204" pitchFamily="34" charset="0"/>
              </a:rPr>
              <a:t>home environment that encourages </a:t>
            </a:r>
            <a:r>
              <a:rPr lang="en-US" sz="1800" dirty="0" smtClean="0">
                <a:solidFill>
                  <a:schemeClr val="tx1"/>
                </a:solidFill>
                <a:latin typeface="Arial" panose="020B0604020202020204" pitchFamily="34" charset="0"/>
                <a:cs typeface="Arial" panose="020B0604020202020204" pitchFamily="34" charset="0"/>
              </a:rPr>
              <a:t>learning</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Encourages </a:t>
            </a:r>
            <a:r>
              <a:rPr lang="en-US" sz="1800" dirty="0" smtClean="0">
                <a:solidFill>
                  <a:schemeClr val="tx1"/>
                </a:solidFill>
                <a:latin typeface="Arial" panose="020B0604020202020204" pitchFamily="34" charset="0"/>
                <a:cs typeface="Arial" panose="020B0604020202020204" pitchFamily="34" charset="0"/>
              </a:rPr>
              <a:t>families to form stronger relationships with teachers and other families</a:t>
            </a:r>
            <a:endParaRPr lang="en-US" sz="1800" dirty="0">
              <a:solidFill>
                <a:schemeClr val="tx1"/>
              </a:solidFill>
              <a:latin typeface="Arial" panose="020B0604020202020204" pitchFamily="34" charset="0"/>
              <a:cs typeface="Arial" panose="020B0604020202020204" pitchFamily="34" charset="0"/>
            </a:endParaRPr>
          </a:p>
          <a:p>
            <a:pPr marL="0" lvl="0" indent="0">
              <a:buClrTx/>
              <a:buNone/>
            </a:pPr>
            <a:endParaRPr lang="en-US" dirty="0">
              <a:solidFill>
                <a:prstClr val="black">
                  <a:lumMod val="75000"/>
                  <a:lumOff val="25000"/>
                </a:prstClr>
              </a:solidFill>
              <a:latin typeface="Arial" panose="020B0604020202020204" pitchFamily="34" charset="0"/>
              <a:cs typeface="Arial" panose="020B0604020202020204" pitchFamily="34" charset="0"/>
            </a:endParaRPr>
          </a:p>
          <a:p>
            <a:endParaRPr lang="en-US" u="sng" dirty="0"/>
          </a:p>
        </p:txBody>
      </p:sp>
      <p:sp>
        <p:nvSpPr>
          <p:cNvPr id="10" name="Content Placeholder 3"/>
          <p:cNvSpPr>
            <a:spLocks noGrp="1"/>
          </p:cNvSpPr>
          <p:nvPr>
            <p:ph sz="half" idx="4294967295"/>
          </p:nvPr>
        </p:nvSpPr>
        <p:spPr>
          <a:xfrm>
            <a:off x="8135567" y="1840738"/>
            <a:ext cx="3284537" cy="4024312"/>
          </a:xfrm>
          <a:ln>
            <a:solidFill>
              <a:schemeClr val="tx1"/>
            </a:solidFill>
          </a:ln>
        </p:spPr>
        <p:txBody>
          <a:bodyPr>
            <a:normAutofit/>
          </a:bodyPr>
          <a:lstStyle/>
          <a:p>
            <a:pPr algn="ctr"/>
            <a:r>
              <a:rPr lang="en-US" u="sng" dirty="0" smtClean="0">
                <a:solidFill>
                  <a:schemeClr val="tx1"/>
                </a:solidFill>
                <a:latin typeface="Arial" panose="020B0604020202020204" pitchFamily="34" charset="0"/>
                <a:cs typeface="Arial" panose="020B0604020202020204" pitchFamily="34" charset="0"/>
              </a:rPr>
              <a:t>For Schools and Teachers:</a:t>
            </a:r>
          </a:p>
          <a:p>
            <a:pPr lvl="0">
              <a:buClrTx/>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Improved teacher and staff morale</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Higher ratings </a:t>
            </a:r>
            <a:r>
              <a:rPr lang="en-US" sz="1800" dirty="0" smtClean="0">
                <a:solidFill>
                  <a:schemeClr val="tx1"/>
                </a:solidFill>
                <a:latin typeface="Arial" panose="020B0604020202020204" pitchFamily="34" charset="0"/>
                <a:cs typeface="Arial" panose="020B0604020202020204" pitchFamily="34" charset="0"/>
              </a:rPr>
              <a:t>of schools and </a:t>
            </a:r>
            <a:r>
              <a:rPr lang="en-US" sz="1800" dirty="0">
                <a:solidFill>
                  <a:schemeClr val="tx1"/>
                </a:solidFill>
                <a:latin typeface="Arial" panose="020B0604020202020204" pitchFamily="34" charset="0"/>
                <a:cs typeface="Arial" panose="020B0604020202020204" pitchFamily="34" charset="0"/>
              </a:rPr>
              <a:t>teachers by </a:t>
            </a:r>
            <a:r>
              <a:rPr lang="en-US" sz="1800" dirty="0" smtClean="0">
                <a:solidFill>
                  <a:schemeClr val="tx1"/>
                </a:solidFill>
                <a:latin typeface="Arial" panose="020B0604020202020204" pitchFamily="34" charset="0"/>
                <a:cs typeface="Arial" panose="020B0604020202020204" pitchFamily="34" charset="0"/>
              </a:rPr>
              <a:t>families</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More support from </a:t>
            </a:r>
            <a:r>
              <a:rPr lang="en-US" sz="1800" dirty="0" smtClean="0">
                <a:solidFill>
                  <a:schemeClr val="tx1"/>
                </a:solidFill>
                <a:latin typeface="Arial" panose="020B0604020202020204" pitchFamily="34" charset="0"/>
                <a:cs typeface="Arial" panose="020B0604020202020204" pitchFamily="34" charset="0"/>
              </a:rPr>
              <a:t>families</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Higher student </a:t>
            </a:r>
            <a:r>
              <a:rPr lang="en-US" sz="1800" dirty="0" smtClean="0">
                <a:solidFill>
                  <a:schemeClr val="tx1"/>
                </a:solidFill>
                <a:latin typeface="Arial" panose="020B0604020202020204" pitchFamily="34" charset="0"/>
                <a:cs typeface="Arial" panose="020B0604020202020204" pitchFamily="34" charset="0"/>
              </a:rPr>
              <a:t>achievement</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Increased and improved relationships within the community</a:t>
            </a:r>
            <a:endParaRPr lang="en-US" sz="1800" dirty="0">
              <a:solidFill>
                <a:schemeClr val="tx1"/>
              </a:solidFill>
              <a:latin typeface="Arial" panose="020B0604020202020204" pitchFamily="34" charset="0"/>
              <a:cs typeface="Arial" panose="020B0604020202020204" pitchFamily="34" charset="0"/>
            </a:endParaRPr>
          </a:p>
          <a:p>
            <a:pPr lvl="0">
              <a:buClrTx/>
              <a:buFont typeface="Wingdings" panose="05000000000000000000" pitchFamily="2" charset="2"/>
              <a:buChar char="§"/>
            </a:pPr>
            <a:endParaRPr lang="en-US" dirty="0" smtClean="0">
              <a:solidFill>
                <a:prstClr val="black">
                  <a:lumMod val="75000"/>
                  <a:lumOff val="25000"/>
                </a:prstClr>
              </a:solidFill>
              <a:latin typeface="Arial" panose="020B0604020202020204" pitchFamily="34" charset="0"/>
              <a:cs typeface="Arial" panose="020B0604020202020204" pitchFamily="34" charset="0"/>
            </a:endParaRPr>
          </a:p>
          <a:p>
            <a:endParaRPr lang="en-US" u="sng"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2777107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Table Activity</a:t>
            </a:r>
            <a:endParaRPr lang="en-US" dirty="0">
              <a:solidFill>
                <a:schemeClr val="tx1"/>
              </a:solidFill>
            </a:endParaRPr>
          </a:p>
        </p:txBody>
      </p:sp>
      <p:sp>
        <p:nvSpPr>
          <p:cNvPr id="3" name="Content Placeholder 2"/>
          <p:cNvSpPr>
            <a:spLocks noGrp="1"/>
          </p:cNvSpPr>
          <p:nvPr>
            <p:ph idx="1"/>
          </p:nvPr>
        </p:nvSpPr>
        <p:spPr/>
        <p:txBody>
          <a:bodyPr>
            <a:normAutofit/>
          </a:bodyPr>
          <a:lstStyle/>
          <a:p>
            <a:pPr>
              <a:buClrTx/>
              <a:buFont typeface="Wingdings" panose="05000000000000000000" pitchFamily="2" charset="2"/>
              <a:buChar char="§"/>
            </a:pPr>
            <a:r>
              <a:rPr lang="en-US" dirty="0">
                <a:solidFill>
                  <a:schemeClr val="tx1"/>
                </a:solidFill>
                <a:latin typeface="Arial" panose="020B0604020202020204" pitchFamily="34" charset="0"/>
                <a:cs typeface="Arial" panose="020B0604020202020204" pitchFamily="34" charset="0"/>
              </a:rPr>
              <a:t>Partner with those at your table to discuss the following questions:</a:t>
            </a:r>
          </a:p>
          <a:p>
            <a:pPr lvl="3">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What are the strengths of your school and community?</a:t>
            </a:r>
          </a:p>
          <a:p>
            <a:pPr lvl="3">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In what ways are your school, families, and community working together effectively?</a:t>
            </a:r>
          </a:p>
          <a:p>
            <a:pPr lvl="3">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What </a:t>
            </a:r>
            <a:r>
              <a:rPr lang="en-US" dirty="0">
                <a:solidFill>
                  <a:schemeClr val="tx1"/>
                </a:solidFill>
                <a:latin typeface="Arial" panose="020B0604020202020204" pitchFamily="34" charset="0"/>
                <a:cs typeface="Arial" panose="020B0604020202020204" pitchFamily="34" charset="0"/>
              </a:rPr>
              <a:t>might schools, </a:t>
            </a:r>
            <a:r>
              <a:rPr lang="en-US" dirty="0" smtClean="0">
                <a:solidFill>
                  <a:schemeClr val="tx1"/>
                </a:solidFill>
                <a:latin typeface="Arial" panose="020B0604020202020204" pitchFamily="34" charset="0"/>
                <a:cs typeface="Arial" panose="020B0604020202020204" pitchFamily="34" charset="0"/>
              </a:rPr>
              <a:t>families</a:t>
            </a:r>
            <a:r>
              <a:rPr lang="en-US" dirty="0">
                <a:solidFill>
                  <a:schemeClr val="tx1"/>
                </a:solidFill>
                <a:latin typeface="Arial" panose="020B0604020202020204" pitchFamily="34" charset="0"/>
                <a:cs typeface="Arial" panose="020B0604020202020204" pitchFamily="34" charset="0"/>
              </a:rPr>
              <a:t>, and the community do differently to work together more successfully? </a:t>
            </a:r>
          </a:p>
          <a:p>
            <a:pPr lvl="3">
              <a:buFont typeface="Arial" panose="020B0604020202020204" pitchFamily="34" charset="0"/>
              <a:buChar char="•"/>
            </a:pPr>
            <a:r>
              <a:rPr lang="en-US" dirty="0" smtClean="0">
                <a:solidFill>
                  <a:srgbClr val="FF0000"/>
                </a:solidFill>
                <a:latin typeface="Arial" panose="020B0604020202020204" pitchFamily="34" charset="0"/>
                <a:cs typeface="Arial" panose="020B0604020202020204" pitchFamily="34" charset="0"/>
              </a:rPr>
              <a:t>[Add other discussion questions as needed]</a:t>
            </a:r>
            <a:endParaRPr lang="en-US" dirty="0">
              <a:solidFill>
                <a:srgbClr val="FF0000"/>
              </a:solidFill>
              <a:latin typeface="Arial" panose="020B0604020202020204" pitchFamily="34" charset="0"/>
              <a:cs typeface="Arial" panose="020B0604020202020204" pitchFamily="34" charset="0"/>
            </a:endParaRP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Record your group’s thoughts on chart paper.</a:t>
            </a:r>
          </a:p>
          <a:p>
            <a:pPr>
              <a:buClrTx/>
              <a:buFont typeface="Wingdings" panose="05000000000000000000" pitchFamily="2" charset="2"/>
              <a:buChar char="§"/>
            </a:pPr>
            <a:r>
              <a:rPr lang="en-US" dirty="0" smtClean="0">
                <a:solidFill>
                  <a:schemeClr val="tx1"/>
                </a:solidFill>
                <a:latin typeface="Arial" panose="020B0604020202020204" pitchFamily="34" charset="0"/>
                <a:cs typeface="Arial" panose="020B0604020202020204" pitchFamily="34" charset="0"/>
              </a:rPr>
              <a:t>Be prepared to share!</a:t>
            </a:r>
            <a:endParaRPr lang="en-US"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277656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br>
              <a:rPr lang="en-US" dirty="0" smtClean="0"/>
            </a:br>
            <a:r>
              <a:rPr lang="en-US" dirty="0" smtClean="0"/>
              <a:t>How To Use This Template</a:t>
            </a:r>
            <a:endParaRPr lang="en-US" dirty="0"/>
          </a:p>
        </p:txBody>
      </p:sp>
      <p:sp>
        <p:nvSpPr>
          <p:cNvPr id="3" name="Content Placeholder 2"/>
          <p:cNvSpPr>
            <a:spLocks noGrp="1"/>
          </p:cNvSpPr>
          <p:nvPr>
            <p:ph idx="1"/>
          </p:nvPr>
        </p:nvSpPr>
        <p:spPr/>
        <p:txBody>
          <a:bodyPr/>
          <a:lstStyle/>
          <a:p>
            <a:r>
              <a:rPr lang="en-US" dirty="0" smtClean="0"/>
              <a:t>To access hyperlinks, please view this presentation in “Slideshow” mode and click on the desired link.</a:t>
            </a:r>
          </a:p>
          <a:p>
            <a:r>
              <a:rPr lang="en-US" dirty="0" smtClean="0"/>
              <a:t>We </a:t>
            </a:r>
            <a:r>
              <a:rPr lang="en-US" dirty="0"/>
              <a:t>want </a:t>
            </a:r>
            <a:r>
              <a:rPr lang="en-US" dirty="0" smtClean="0"/>
              <a:t>our resources </a:t>
            </a:r>
            <a:r>
              <a:rPr lang="en-US" dirty="0"/>
              <a:t>to be as helpful as possible for districts, and since this is the first iteration of this </a:t>
            </a:r>
            <a:r>
              <a:rPr lang="en-US" dirty="0" smtClean="0"/>
              <a:t>tool, </a:t>
            </a:r>
            <a:r>
              <a:rPr lang="en-US" dirty="0"/>
              <a:t>we welcome feedback from those utilizing </a:t>
            </a:r>
            <a:r>
              <a:rPr lang="en-US" dirty="0" smtClean="0"/>
              <a:t>it. If you have questions or would like to provide feedback, please </a:t>
            </a:r>
            <a:r>
              <a:rPr lang="en-US" dirty="0"/>
              <a:t>email </a:t>
            </a:r>
            <a:r>
              <a:rPr lang="en-US" u="sng" dirty="0">
                <a:hlinkClick r:id="rId2"/>
              </a:rPr>
              <a:t>Brinn.Obermiller@tn.gov</a:t>
            </a:r>
            <a:r>
              <a:rPr lang="en-US" dirty="0"/>
              <a:t>. </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11849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br>
              <a:rPr lang="en-US" dirty="0" smtClean="0"/>
            </a:br>
            <a:r>
              <a:rPr lang="en-US" dirty="0" smtClean="0"/>
              <a:t>What is required?</a:t>
            </a:r>
            <a:endParaRPr lang="en-US" dirty="0"/>
          </a:p>
        </p:txBody>
      </p:sp>
      <p:sp>
        <p:nvSpPr>
          <p:cNvPr id="3" name="Content Placeholder 2"/>
          <p:cNvSpPr>
            <a:spLocks noGrp="1"/>
          </p:cNvSpPr>
          <p:nvPr>
            <p:ph idx="1"/>
          </p:nvPr>
        </p:nvSpPr>
        <p:spPr>
          <a:xfrm>
            <a:off x="1097280" y="1845734"/>
            <a:ext cx="10601384" cy="4300542"/>
          </a:xfrm>
        </p:spPr>
        <p:txBody>
          <a:bodyPr>
            <a:normAutofit/>
          </a:bodyPr>
          <a:lstStyle/>
          <a:p>
            <a:r>
              <a:rPr lang="en-US" dirty="0" smtClean="0">
                <a:solidFill>
                  <a:schemeClr val="tx1"/>
                </a:solidFill>
              </a:rPr>
              <a:t>Each school receiving Title I, Part A funds is required to convene an annual meeting. </a:t>
            </a:r>
          </a:p>
          <a:p>
            <a:r>
              <a:rPr lang="en-US" dirty="0" smtClean="0">
                <a:solidFill>
                  <a:schemeClr val="tx1"/>
                </a:solidFill>
              </a:rPr>
              <a:t>The purpose of this meeting is to inform parents and families of the school’s participation in the Title I program and the right of families to be involved. </a:t>
            </a:r>
          </a:p>
          <a:p>
            <a:r>
              <a:rPr lang="en-US" dirty="0" smtClean="0">
                <a:solidFill>
                  <a:schemeClr val="tx1"/>
                </a:solidFill>
              </a:rPr>
              <a:t>The annual meeting for </a:t>
            </a:r>
            <a:r>
              <a:rPr lang="en-US" u="sng" dirty="0" smtClean="0">
                <a:solidFill>
                  <a:schemeClr val="tx1"/>
                </a:solidFill>
              </a:rPr>
              <a:t>schoolwide programs </a:t>
            </a:r>
            <a:r>
              <a:rPr lang="en-US" dirty="0" smtClean="0">
                <a:solidFill>
                  <a:schemeClr val="tx1"/>
                </a:solidFill>
              </a:rPr>
              <a:t>should include </a:t>
            </a:r>
            <a:r>
              <a:rPr lang="en-US" u="sng" dirty="0" smtClean="0">
                <a:solidFill>
                  <a:schemeClr val="tx1"/>
                </a:solidFill>
              </a:rPr>
              <a:t>all</a:t>
            </a:r>
            <a:r>
              <a:rPr lang="en-US" dirty="0" smtClean="0">
                <a:solidFill>
                  <a:schemeClr val="tx1"/>
                </a:solidFill>
              </a:rPr>
              <a:t> of the parents and families of a Title I, Part A school.</a:t>
            </a:r>
          </a:p>
          <a:p>
            <a:r>
              <a:rPr lang="en-US" dirty="0" smtClean="0">
                <a:solidFill>
                  <a:schemeClr val="tx1"/>
                </a:solidFill>
              </a:rPr>
              <a:t>The annual meeting for </a:t>
            </a:r>
            <a:r>
              <a:rPr lang="en-US" u="sng" dirty="0" smtClean="0">
                <a:solidFill>
                  <a:schemeClr val="tx1"/>
                </a:solidFill>
              </a:rPr>
              <a:t>targeted assistance programs </a:t>
            </a:r>
            <a:r>
              <a:rPr lang="en-US" dirty="0" smtClean="0">
                <a:solidFill>
                  <a:schemeClr val="tx1"/>
                </a:solidFill>
              </a:rPr>
              <a:t>should target and include </a:t>
            </a:r>
            <a:r>
              <a:rPr lang="en-US" u="sng" dirty="0" smtClean="0">
                <a:solidFill>
                  <a:schemeClr val="tx1"/>
                </a:solidFill>
              </a:rPr>
              <a:t>only</a:t>
            </a:r>
            <a:r>
              <a:rPr lang="en-US" dirty="0" smtClean="0">
                <a:solidFill>
                  <a:schemeClr val="tx1"/>
                </a:solidFill>
              </a:rPr>
              <a:t> the families of the students identified to receive Title I, Part A services.</a:t>
            </a:r>
          </a:p>
          <a:p>
            <a:r>
              <a:rPr lang="en-US" dirty="0" smtClean="0">
                <a:solidFill>
                  <a:schemeClr val="tx1"/>
                </a:solidFill>
              </a:rPr>
              <a:t>For questions and more information about the annual Title I meeting, see our       </a:t>
            </a:r>
            <a:r>
              <a:rPr lang="en-US" dirty="0" smtClean="0">
                <a:solidFill>
                  <a:schemeClr val="tx1"/>
                </a:solidFill>
                <a:hlinkClick r:id="rId2"/>
              </a:rPr>
              <a:t>Q &amp; A Sheet</a:t>
            </a:r>
            <a:r>
              <a:rPr lang="en-US" dirty="0" smtClean="0">
                <a:solidFill>
                  <a:schemeClr val="tx1"/>
                </a:solidFill>
              </a:rPr>
              <a:t>.</a:t>
            </a:r>
            <a:endParaRPr lang="en-US" dirty="0" smtClean="0">
              <a:solidFill>
                <a:srgbClr val="00B050"/>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451043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br>
              <a:rPr lang="en-US" dirty="0" smtClean="0"/>
            </a:br>
            <a:r>
              <a:rPr lang="en-US" dirty="0" smtClean="0"/>
              <a:t>What is required?</a:t>
            </a:r>
            <a:endParaRPr lang="en-US" dirty="0"/>
          </a:p>
        </p:txBody>
      </p:sp>
      <p:sp>
        <p:nvSpPr>
          <p:cNvPr id="3" name="Content Placeholder 2"/>
          <p:cNvSpPr>
            <a:spLocks noGrp="1"/>
          </p:cNvSpPr>
          <p:nvPr>
            <p:ph idx="1"/>
          </p:nvPr>
        </p:nvSpPr>
        <p:spPr>
          <a:xfrm>
            <a:off x="433633" y="1845733"/>
            <a:ext cx="11500701" cy="4423092"/>
          </a:xfrm>
        </p:spPr>
        <p:txBody>
          <a:bodyPr>
            <a:normAutofit/>
          </a:bodyPr>
          <a:lstStyle/>
          <a:p>
            <a:r>
              <a:rPr lang="en-US" dirty="0" smtClean="0">
                <a:solidFill>
                  <a:schemeClr val="tx1"/>
                </a:solidFill>
              </a:rPr>
              <a:t>The annual meeting should address, at a minimum:</a:t>
            </a:r>
          </a:p>
          <a:p>
            <a:pPr lvl="2">
              <a:buFont typeface="Arial" panose="020B0604020202020204" pitchFamily="34" charset="0"/>
              <a:buChar char="•"/>
            </a:pPr>
            <a:r>
              <a:rPr lang="en-US" sz="1900" dirty="0" smtClean="0">
                <a:solidFill>
                  <a:schemeClr val="tx1"/>
                </a:solidFill>
              </a:rPr>
              <a:t>an explanation of the Title I, Part A program, including:</a:t>
            </a:r>
          </a:p>
          <a:p>
            <a:pPr lvl="3">
              <a:buFont typeface="Courier New" panose="02070309020205020404" pitchFamily="49" charset="0"/>
              <a:buChar char="o"/>
            </a:pPr>
            <a:r>
              <a:rPr lang="en-US" sz="1700" dirty="0" smtClean="0">
                <a:solidFill>
                  <a:schemeClr val="tx1"/>
                </a:solidFill>
              </a:rPr>
              <a:t>an explanation of the school’s curriculum,</a:t>
            </a:r>
          </a:p>
          <a:p>
            <a:pPr lvl="3">
              <a:buFont typeface="Courier New" panose="02070309020205020404" pitchFamily="49" charset="0"/>
              <a:buChar char="o"/>
            </a:pPr>
            <a:r>
              <a:rPr lang="en-US" sz="1700" dirty="0" smtClean="0">
                <a:solidFill>
                  <a:schemeClr val="tx1"/>
                </a:solidFill>
              </a:rPr>
              <a:t>information on the forms of academic assessment used to measure student progress, and</a:t>
            </a:r>
          </a:p>
          <a:p>
            <a:pPr lvl="3">
              <a:buFont typeface="Courier New" panose="02070309020205020404" pitchFamily="49" charset="0"/>
              <a:buChar char="o"/>
            </a:pPr>
            <a:r>
              <a:rPr lang="en-US" sz="1700" dirty="0" smtClean="0">
                <a:solidFill>
                  <a:schemeClr val="tx1"/>
                </a:solidFill>
              </a:rPr>
              <a:t>information on the proficiency levels students are expected to meet;</a:t>
            </a:r>
          </a:p>
          <a:p>
            <a:pPr lvl="2">
              <a:buFont typeface="Arial" panose="020B0604020202020204" pitchFamily="34" charset="0"/>
              <a:buChar char="•"/>
            </a:pPr>
            <a:r>
              <a:rPr lang="en-US" sz="1900" dirty="0" smtClean="0">
                <a:solidFill>
                  <a:schemeClr val="tx1"/>
                </a:solidFill>
              </a:rPr>
              <a:t>the Title I, Part A 1% set-aside and the families’ role in determining the distribution of funds;</a:t>
            </a:r>
          </a:p>
          <a:p>
            <a:pPr lvl="2">
              <a:buFont typeface="Arial" panose="020B0604020202020204" pitchFamily="34" charset="0"/>
              <a:buChar char="•"/>
            </a:pPr>
            <a:r>
              <a:rPr lang="en-US" sz="1900" dirty="0" smtClean="0">
                <a:solidFill>
                  <a:schemeClr val="tx1"/>
                </a:solidFill>
              </a:rPr>
              <a:t>the district and school Parent and Family Engagement Policy;</a:t>
            </a:r>
          </a:p>
          <a:p>
            <a:pPr lvl="2">
              <a:buFont typeface="Arial" panose="020B0604020202020204" pitchFamily="34" charset="0"/>
              <a:buChar char="•"/>
            </a:pPr>
            <a:r>
              <a:rPr lang="en-US" sz="1900" dirty="0" smtClean="0">
                <a:solidFill>
                  <a:schemeClr val="tx1"/>
                </a:solidFill>
              </a:rPr>
              <a:t>the </a:t>
            </a:r>
            <a:r>
              <a:rPr lang="en-US" sz="1900" dirty="0" smtClean="0">
                <a:solidFill>
                  <a:schemeClr val="tx1"/>
                </a:solidFill>
                <a:hlinkClick r:id="rId3"/>
              </a:rPr>
              <a:t>School-Parent Compact</a:t>
            </a:r>
            <a:r>
              <a:rPr lang="en-US" sz="1900" dirty="0" smtClean="0">
                <a:solidFill>
                  <a:schemeClr val="tx1"/>
                </a:solidFill>
              </a:rPr>
              <a:t>; and</a:t>
            </a:r>
          </a:p>
          <a:p>
            <a:pPr lvl="2">
              <a:buFont typeface="Arial" panose="020B0604020202020204" pitchFamily="34" charset="0"/>
              <a:buChar char="•"/>
            </a:pPr>
            <a:r>
              <a:rPr lang="en-US" sz="1900" dirty="0" smtClean="0">
                <a:solidFill>
                  <a:schemeClr val="tx1"/>
                </a:solidFill>
              </a:rPr>
              <a:t>the right of families to be involved and how they can support their child’s learning.</a:t>
            </a:r>
          </a:p>
          <a:p>
            <a:r>
              <a:rPr lang="en-US" dirty="0" smtClean="0">
                <a:solidFill>
                  <a:schemeClr val="tx1"/>
                </a:solidFill>
              </a:rPr>
              <a:t>For more information on Parent and Family Engagement Policies and the School-Parent Compact, see our tools within the </a:t>
            </a:r>
            <a:r>
              <a:rPr lang="en-US" i="1" dirty="0" smtClean="0">
                <a:solidFill>
                  <a:schemeClr val="tx1"/>
                </a:solidFill>
              </a:rPr>
              <a:t>Parent and Family Engagement Resources</a:t>
            </a:r>
            <a:r>
              <a:rPr lang="en-US" dirty="0" smtClean="0">
                <a:solidFill>
                  <a:schemeClr val="tx1"/>
                </a:solidFill>
              </a:rPr>
              <a:t> folder in </a:t>
            </a:r>
            <a:r>
              <a:rPr lang="en-US" dirty="0" smtClean="0">
                <a:solidFill>
                  <a:schemeClr val="tx1"/>
                </a:solidFill>
                <a:hlinkClick r:id="rId4"/>
              </a:rPr>
              <a:t>TDOE Resources</a:t>
            </a:r>
            <a:r>
              <a:rPr lang="en-US" dirty="0" smtClean="0">
                <a:solidFill>
                  <a:schemeClr val="tx1"/>
                </a:solidFill>
              </a:rPr>
              <a: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597872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br>
              <a:rPr lang="en-US" dirty="0" smtClean="0"/>
            </a:br>
            <a:r>
              <a:rPr lang="en-US" dirty="0" smtClean="0"/>
              <a:t>Meeting Format</a:t>
            </a:r>
            <a:endParaRPr lang="en-US" dirty="0"/>
          </a:p>
        </p:txBody>
      </p:sp>
      <p:sp>
        <p:nvSpPr>
          <p:cNvPr id="3" name="Content Placeholder 2"/>
          <p:cNvSpPr>
            <a:spLocks noGrp="1"/>
          </p:cNvSpPr>
          <p:nvPr>
            <p:ph idx="1"/>
          </p:nvPr>
        </p:nvSpPr>
        <p:spPr>
          <a:xfrm>
            <a:off x="433633" y="1845733"/>
            <a:ext cx="11500701" cy="4423092"/>
          </a:xfrm>
        </p:spPr>
        <p:txBody>
          <a:bodyPr>
            <a:normAutofit/>
          </a:bodyPr>
          <a:lstStyle/>
          <a:p>
            <a:r>
              <a:rPr lang="en-US" dirty="0" smtClean="0">
                <a:solidFill>
                  <a:schemeClr val="tx1"/>
                </a:solidFill>
              </a:rPr>
              <a:t>Schools may choose to format their annual meeting however they see fit, as long as all required information is covered.</a:t>
            </a:r>
          </a:p>
          <a:p>
            <a:r>
              <a:rPr lang="en-US" dirty="0">
                <a:solidFill>
                  <a:schemeClr val="tx1"/>
                </a:solidFill>
              </a:rPr>
              <a:t>Promising practice in family engagement </a:t>
            </a:r>
            <a:r>
              <a:rPr lang="en-US" dirty="0" smtClean="0">
                <a:solidFill>
                  <a:schemeClr val="tx1"/>
                </a:solidFill>
              </a:rPr>
              <a:t>suggests </a:t>
            </a:r>
            <a:r>
              <a:rPr lang="en-US" dirty="0">
                <a:solidFill>
                  <a:schemeClr val="tx1"/>
                </a:solidFill>
              </a:rPr>
              <a:t>that setting aside time in </a:t>
            </a:r>
            <a:r>
              <a:rPr lang="en-US" dirty="0" smtClean="0">
                <a:solidFill>
                  <a:schemeClr val="tx1"/>
                </a:solidFill>
              </a:rPr>
              <a:t>meetings </a:t>
            </a:r>
            <a:r>
              <a:rPr lang="en-US" dirty="0">
                <a:solidFill>
                  <a:schemeClr val="tx1"/>
                </a:solidFill>
              </a:rPr>
              <a:t>for </a:t>
            </a:r>
            <a:r>
              <a:rPr lang="en-US" b="1" dirty="0">
                <a:solidFill>
                  <a:schemeClr val="tx1"/>
                </a:solidFill>
              </a:rPr>
              <a:t>open discussion and collaboration with families </a:t>
            </a:r>
            <a:r>
              <a:rPr lang="en-US" dirty="0">
                <a:solidFill>
                  <a:schemeClr val="tx1"/>
                </a:solidFill>
              </a:rPr>
              <a:t>helps to strengthen relationships between school and home. </a:t>
            </a:r>
          </a:p>
          <a:p>
            <a:r>
              <a:rPr lang="en-US" dirty="0" smtClean="0">
                <a:solidFill>
                  <a:schemeClr val="tx1"/>
                </a:solidFill>
              </a:rPr>
              <a:t>TDOE </a:t>
            </a:r>
            <a:r>
              <a:rPr lang="en-US" dirty="0">
                <a:solidFill>
                  <a:schemeClr val="tx1"/>
                </a:solidFill>
              </a:rPr>
              <a:t>has created sample meeting protocols and agendas for the annual Title I meeting. Resources are available for: </a:t>
            </a:r>
          </a:p>
          <a:p>
            <a:pPr lvl="2">
              <a:buFont typeface="Arial" panose="020B0604020202020204" pitchFamily="34" charset="0"/>
              <a:buChar char="•"/>
            </a:pPr>
            <a:r>
              <a:rPr lang="en-US" dirty="0">
                <a:solidFill>
                  <a:schemeClr val="tx1"/>
                </a:solidFill>
              </a:rPr>
              <a:t>a </a:t>
            </a:r>
            <a:r>
              <a:rPr lang="en-US" dirty="0">
                <a:solidFill>
                  <a:schemeClr val="tx1"/>
                </a:solidFill>
                <a:hlinkClick r:id="rId3"/>
              </a:rPr>
              <a:t>traditional meeting format</a:t>
            </a:r>
            <a:r>
              <a:rPr lang="en-US" dirty="0">
                <a:solidFill>
                  <a:schemeClr val="tx1"/>
                </a:solidFill>
              </a:rPr>
              <a:t>, or</a:t>
            </a:r>
          </a:p>
          <a:p>
            <a:pPr lvl="2">
              <a:buFont typeface="Arial" panose="020B0604020202020204" pitchFamily="34" charset="0"/>
              <a:buChar char="•"/>
            </a:pPr>
            <a:r>
              <a:rPr lang="en-US" dirty="0">
                <a:solidFill>
                  <a:schemeClr val="tx1"/>
                </a:solidFill>
              </a:rPr>
              <a:t>a </a:t>
            </a:r>
            <a:r>
              <a:rPr lang="en-US" dirty="0">
                <a:solidFill>
                  <a:schemeClr val="tx1"/>
                </a:solidFill>
                <a:hlinkClick r:id="rId4"/>
              </a:rPr>
              <a:t>facilitated discussion format</a:t>
            </a:r>
            <a:r>
              <a:rPr lang="en-US" dirty="0">
                <a:solidFill>
                  <a:schemeClr val="tx1"/>
                </a:solidFill>
              </a:rPr>
              <a:t>.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2324846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NOTE: </a:t>
            </a:r>
            <a:br>
              <a:rPr lang="en-US" smtClean="0"/>
            </a:br>
            <a:r>
              <a:rPr lang="en-US" smtClean="0"/>
              <a:t>Documenting Your Work</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Be sure to document that the meeting took place. Maintain an annual record of:</a:t>
            </a:r>
          </a:p>
          <a:p>
            <a:pPr lvl="3">
              <a:buFont typeface="Arial" panose="020B0604020202020204" pitchFamily="34" charset="0"/>
              <a:buChar char="•"/>
            </a:pPr>
            <a:r>
              <a:rPr lang="en-US" dirty="0" smtClean="0">
                <a:solidFill>
                  <a:schemeClr val="tx1"/>
                </a:solidFill>
              </a:rPr>
              <a:t>meeting invitations and announcements (</a:t>
            </a:r>
            <a:r>
              <a:rPr lang="en-US" dirty="0" smtClean="0">
                <a:solidFill>
                  <a:schemeClr val="tx1"/>
                </a:solidFill>
                <a:hlinkClick r:id="rId3"/>
              </a:rPr>
              <a:t>flyers</a:t>
            </a:r>
            <a:r>
              <a:rPr lang="en-US" dirty="0" smtClean="0">
                <a:solidFill>
                  <a:schemeClr val="tx1"/>
                </a:solidFill>
              </a:rPr>
              <a:t>, emails, phone logs, etc.);</a:t>
            </a:r>
          </a:p>
          <a:p>
            <a:pPr lvl="3">
              <a:buFont typeface="Arial" panose="020B0604020202020204" pitchFamily="34" charset="0"/>
              <a:buChar char="•"/>
            </a:pPr>
            <a:r>
              <a:rPr lang="en-US" dirty="0" smtClean="0">
                <a:solidFill>
                  <a:schemeClr val="tx1"/>
                </a:solidFill>
                <a:hlinkClick r:id="rId4"/>
              </a:rPr>
              <a:t>sign-in sheets </a:t>
            </a:r>
            <a:r>
              <a:rPr lang="en-US" dirty="0" smtClean="0">
                <a:solidFill>
                  <a:schemeClr val="tx1"/>
                </a:solidFill>
              </a:rPr>
              <a:t>with date, time, name, and participant’s title;</a:t>
            </a:r>
          </a:p>
          <a:p>
            <a:pPr lvl="3">
              <a:buFont typeface="Arial" panose="020B0604020202020204" pitchFamily="34" charset="0"/>
              <a:buChar char="•"/>
            </a:pPr>
            <a:r>
              <a:rPr lang="en-US" dirty="0" smtClean="0">
                <a:solidFill>
                  <a:schemeClr val="tx1"/>
                </a:solidFill>
              </a:rPr>
              <a:t>detailed meeting agendas; and</a:t>
            </a:r>
          </a:p>
          <a:p>
            <a:pPr lvl="3">
              <a:buFont typeface="Arial" panose="020B0604020202020204" pitchFamily="34" charset="0"/>
              <a:buChar char="•"/>
            </a:pPr>
            <a:r>
              <a:rPr lang="en-US" dirty="0" smtClean="0">
                <a:solidFill>
                  <a:schemeClr val="tx1"/>
                </a:solidFill>
              </a:rPr>
              <a:t>minutes from the meeting, including suggestions and responses of families.</a:t>
            </a:r>
          </a:p>
          <a:p>
            <a:pPr lvl="1"/>
            <a:endParaRPr lang="en-US" dirty="0" smtClean="0">
              <a:solidFill>
                <a:schemeClr val="tx1"/>
              </a:solidFill>
            </a:endParaRPr>
          </a:p>
          <a:p>
            <a:r>
              <a:rPr lang="en-US" dirty="0" smtClean="0">
                <a:solidFill>
                  <a:schemeClr val="tx1"/>
                </a:solidFill>
              </a:rPr>
              <a:t>For samples of several of these documents, please see</a:t>
            </a:r>
            <a:r>
              <a:rPr lang="en-US" dirty="0">
                <a:solidFill>
                  <a:schemeClr val="tx1"/>
                </a:solidFill>
              </a:rPr>
              <a:t> </a:t>
            </a:r>
            <a:r>
              <a:rPr lang="en-US" dirty="0" smtClean="0">
                <a:solidFill>
                  <a:schemeClr val="tx1"/>
                </a:solidFill>
              </a:rPr>
              <a:t>the Annual Title I Meeting resources within the </a:t>
            </a:r>
            <a:r>
              <a:rPr lang="en-US" i="1" dirty="0" smtClean="0">
                <a:solidFill>
                  <a:schemeClr val="tx1"/>
                </a:solidFill>
              </a:rPr>
              <a:t>Parent and Family Engagement Resources </a:t>
            </a:r>
            <a:r>
              <a:rPr lang="en-US" dirty="0" smtClean="0">
                <a:solidFill>
                  <a:schemeClr val="tx1"/>
                </a:solidFill>
              </a:rPr>
              <a:t>folder in </a:t>
            </a:r>
            <a:r>
              <a:rPr lang="en-US" dirty="0" smtClean="0">
                <a:solidFill>
                  <a:schemeClr val="tx1"/>
                </a:solidFill>
                <a:hlinkClick r:id="rId5"/>
              </a:rPr>
              <a:t>TDOE Resources</a:t>
            </a:r>
            <a:r>
              <a:rPr lang="en-US" dirty="0" smtClean="0">
                <a:solidFill>
                  <a:schemeClr val="tx1"/>
                </a:solidFill>
              </a:rPr>
              <a: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956686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2">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5549</TotalTime>
  <Words>3576</Words>
  <Application>Microsoft Office PowerPoint</Application>
  <PresentationFormat>Widescreen</PresentationFormat>
  <Paragraphs>349</Paragraphs>
  <Slides>42</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Batang</vt:lpstr>
      <vt:lpstr>Calibri</vt:lpstr>
      <vt:lpstr>Courier New</vt:lpstr>
      <vt:lpstr>Georgia</vt:lpstr>
      <vt:lpstr>Wingdings</vt:lpstr>
      <vt:lpstr>Retrospect</vt:lpstr>
      <vt:lpstr>Conducting the Annual Title I Meeting</vt:lpstr>
      <vt:lpstr>Slides 3-9</vt:lpstr>
      <vt:lpstr>NOTE:  How To Use This Template</vt:lpstr>
      <vt:lpstr>NOTE:  How To Use This Template</vt:lpstr>
      <vt:lpstr>NOTE:  How To Use This Template</vt:lpstr>
      <vt:lpstr>NOTE:  What is required?</vt:lpstr>
      <vt:lpstr>NOTE:  What is required?</vt:lpstr>
      <vt:lpstr>NOTE:  Meeting Format</vt:lpstr>
      <vt:lpstr>NOTE:  Documenting Your Work</vt:lpstr>
      <vt:lpstr>NOTE:  Keys To Success</vt:lpstr>
      <vt:lpstr>NOTE:  Keys To Success</vt:lpstr>
      <vt:lpstr>Slides 11-29</vt:lpstr>
      <vt:lpstr>[Insert school year]  Annual Title I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tests will my child be taking?</vt:lpstr>
      <vt:lpstr>How can I be involved?</vt:lpstr>
      <vt:lpstr>How can I be involved?</vt:lpstr>
      <vt:lpstr>How can I be involved?</vt:lpstr>
      <vt:lpstr>Who can I contact for help?</vt:lpstr>
      <vt:lpstr>PowerPoint Presentation</vt:lpstr>
      <vt:lpstr>Slides 32-39</vt:lpstr>
      <vt:lpstr>What is our school’s designation status?</vt:lpstr>
      <vt:lpstr>What is the State Report Card?</vt:lpstr>
      <vt:lpstr>What is parent and family engagement?</vt:lpstr>
      <vt:lpstr>What is parent and family engagement?</vt:lpstr>
      <vt:lpstr>Table Activity</vt:lpstr>
      <vt:lpstr>What are the benefits of family engagement?</vt:lpstr>
      <vt:lpstr>Table Activity</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SCHOOL YEAR] Annual Title I &amp; Family Engagement Meeting</dc:title>
  <dc:creator>Brinn Obermiller</dc:creator>
  <cp:lastModifiedBy>Brinn Obermiller</cp:lastModifiedBy>
  <cp:revision>111</cp:revision>
  <dcterms:created xsi:type="dcterms:W3CDTF">2018-01-17T16:59:30Z</dcterms:created>
  <dcterms:modified xsi:type="dcterms:W3CDTF">2018-05-21T20:00:06Z</dcterms:modified>
</cp:coreProperties>
</file>