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7"/>
  </p:notesMasterIdLst>
  <p:sldIdLst>
    <p:sldId id="256" r:id="rId2"/>
    <p:sldId id="265" r:id="rId3"/>
    <p:sldId id="315" r:id="rId4"/>
    <p:sldId id="314" r:id="rId5"/>
    <p:sldId id="258" r:id="rId6"/>
    <p:sldId id="260" r:id="rId7"/>
    <p:sldId id="266" r:id="rId8"/>
    <p:sldId id="267" r:id="rId9"/>
    <p:sldId id="268" r:id="rId10"/>
    <p:sldId id="269" r:id="rId11"/>
    <p:sldId id="270" r:id="rId12"/>
    <p:sldId id="271" r:id="rId13"/>
    <p:sldId id="272" r:id="rId14"/>
    <p:sldId id="273" r:id="rId15"/>
    <p:sldId id="275" r:id="rId16"/>
    <p:sldId id="274" r:id="rId17"/>
    <p:sldId id="276" r:id="rId18"/>
    <p:sldId id="277" r:id="rId19"/>
    <p:sldId id="278" r:id="rId20"/>
    <p:sldId id="279" r:id="rId21"/>
    <p:sldId id="280" r:id="rId22"/>
    <p:sldId id="281" r:id="rId23"/>
    <p:sldId id="282" r:id="rId24"/>
    <p:sldId id="284" r:id="rId25"/>
    <p:sldId id="285" r:id="rId26"/>
    <p:sldId id="287" r:id="rId27"/>
    <p:sldId id="288" r:id="rId28"/>
    <p:sldId id="289" r:id="rId29"/>
    <p:sldId id="290" r:id="rId30"/>
    <p:sldId id="291" r:id="rId31"/>
    <p:sldId id="292" r:id="rId32"/>
    <p:sldId id="293" r:id="rId33"/>
    <p:sldId id="294" r:id="rId34"/>
    <p:sldId id="295" r:id="rId35"/>
    <p:sldId id="296" r:id="rId36"/>
    <p:sldId id="297" r:id="rId37"/>
    <p:sldId id="298" r:id="rId38"/>
    <p:sldId id="299" r:id="rId39"/>
    <p:sldId id="300" r:id="rId40"/>
    <p:sldId id="301" r:id="rId41"/>
    <p:sldId id="302" r:id="rId42"/>
    <p:sldId id="303" r:id="rId43"/>
    <p:sldId id="304" r:id="rId44"/>
    <p:sldId id="305" r:id="rId45"/>
    <p:sldId id="306" r:id="rId46"/>
    <p:sldId id="307" r:id="rId47"/>
    <p:sldId id="308" r:id="rId48"/>
    <p:sldId id="309" r:id="rId49"/>
    <p:sldId id="310" r:id="rId50"/>
    <p:sldId id="311" r:id="rId51"/>
    <p:sldId id="313" r:id="rId52"/>
    <p:sldId id="312" r:id="rId53"/>
    <p:sldId id="264" r:id="rId54"/>
    <p:sldId id="263" r:id="rId55"/>
    <p:sldId id="261"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eigh Cooksey" initials="LC"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3E3E"/>
    <a:srgbClr val="000000"/>
    <a:srgbClr val="EE3524"/>
    <a:srgbClr val="1B365D"/>
    <a:srgbClr val="6E7073"/>
    <a:srgbClr val="CDCDCD"/>
    <a:srgbClr val="EEEEEE"/>
    <a:srgbClr val="174A7C"/>
    <a:srgbClr val="002D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0" autoAdjust="0"/>
    <p:restoredTop sz="94660"/>
  </p:normalViewPr>
  <p:slideViewPr>
    <p:cSldViewPr>
      <p:cViewPr varScale="1">
        <p:scale>
          <a:sx n="46" d="100"/>
          <a:sy n="46" d="100"/>
        </p:scale>
        <p:origin x="61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70764A-B111-44B3-AE37-A9C6790043FE}" type="datetimeFigureOut">
              <a:rPr lang="en-US" smtClean="0"/>
              <a:t>2/28/2017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3C1CD0-D833-4B0D-BF33-74A8E63C0BDA}" type="slidenum">
              <a:rPr lang="en-US" smtClean="0"/>
              <a:t>‹#›</a:t>
            </a:fld>
            <a:endParaRPr lang="en-US" dirty="0"/>
          </a:p>
        </p:txBody>
      </p:sp>
    </p:spTree>
    <p:extLst>
      <p:ext uri="{BB962C8B-B14F-4D97-AF65-F5344CB8AC3E}">
        <p14:creationId xmlns:p14="http://schemas.microsoft.com/office/powerpoint/2010/main" val="2097762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sp>
        <p:nvSpPr>
          <p:cNvPr id="7" name="Rectangle 6"/>
          <p:cNvSpPr/>
          <p:nvPr userDrawn="1"/>
        </p:nvSpPr>
        <p:spPr>
          <a:xfrm>
            <a:off x="-2406" y="3505200"/>
            <a:ext cx="9146406" cy="27432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684597" y="3810000"/>
            <a:ext cx="7772400" cy="1470025"/>
          </a:xfrm>
        </p:spPr>
        <p:txBody>
          <a:bodyPr>
            <a:noAutofit/>
          </a:bodyPr>
          <a:lstStyle>
            <a:lvl1pPr algn="ctr">
              <a:defRPr sz="4000">
                <a:latin typeface="Georgia" panose="02040502050405020303" pitchFamily="18" charset="0"/>
              </a:defRPr>
            </a:lvl1pPr>
          </a:lstStyle>
          <a:p>
            <a:r>
              <a:rPr lang="en-US" dirty="0" smtClean="0"/>
              <a:t>Insert Presentation Title</a:t>
            </a:r>
            <a:endParaRPr lang="en-US" dirty="0"/>
          </a:p>
        </p:txBody>
      </p:sp>
      <p:sp>
        <p:nvSpPr>
          <p:cNvPr id="3" name="Subtitle 2"/>
          <p:cNvSpPr>
            <a:spLocks noGrp="1"/>
          </p:cNvSpPr>
          <p:nvPr>
            <p:ph type="subTitle" idx="1" hasCustomPrompt="1"/>
          </p:nvPr>
        </p:nvSpPr>
        <p:spPr>
          <a:xfrm>
            <a:off x="1371600" y="5334000"/>
            <a:ext cx="6400800" cy="685800"/>
          </a:xfrm>
        </p:spPr>
        <p:txBody>
          <a:bodyPr>
            <a:noAutofit/>
          </a:bodyPr>
          <a:lstStyle>
            <a:lvl1pPr marL="0" indent="0" algn="ctr">
              <a:buNone/>
              <a:defRPr sz="3000" baseline="0">
                <a:solidFill>
                  <a:schemeClr val="bg1"/>
                </a:solidFill>
                <a:latin typeface="Georgia" panose="02040502050405020303"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If applicable, insert sub-title</a:t>
            </a:r>
            <a:endParaRPr lang="en-US" dirty="0"/>
          </a:p>
        </p:txBody>
      </p:sp>
      <p:pic>
        <p:nvPicPr>
          <p:cNvPr id="2050" name="Picture 2" descr="C:\Users\CA19029\Documents\Brand and Style Rollout\Updated dept logo\TN Dept of Education ColorPMS -«.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81200" y="998059"/>
            <a:ext cx="5181600" cy="2049941"/>
          </a:xfrm>
          <a:prstGeom prst="rect">
            <a:avLst/>
          </a:prstGeom>
          <a:noFill/>
          <a:extLst>
            <a:ext uri="{909E8E84-426E-40DD-AFC4-6F175D3DCCD1}">
              <a14:hiddenFill xmlns:a14="http://schemas.microsoft.com/office/drawing/2010/main">
                <a:solidFill>
                  <a:srgbClr val="FFFFFF"/>
                </a:solidFill>
              </a14:hiddenFill>
            </a:ext>
          </a:extLst>
        </p:spPr>
      </p:pic>
      <p:sp>
        <p:nvSpPr>
          <p:cNvPr id="9" name="Text Placeholder 8"/>
          <p:cNvSpPr>
            <a:spLocks noGrp="1"/>
          </p:cNvSpPr>
          <p:nvPr>
            <p:ph type="body" sz="quarter" idx="10" hasCustomPrompt="1"/>
          </p:nvPr>
        </p:nvSpPr>
        <p:spPr>
          <a:xfrm>
            <a:off x="2056799" y="6400800"/>
            <a:ext cx="5030403" cy="381000"/>
          </a:xfrm>
        </p:spPr>
        <p:txBody>
          <a:bodyPr anchor="ctr" anchorCtr="1">
            <a:noAutofit/>
          </a:bodyPr>
          <a:lstStyle>
            <a:lvl1pPr marL="0" marR="0" indent="0" algn="ctr" defTabSz="914400" rtl="0" eaLnBrk="1" fontAlgn="auto" latinLnBrk="0" hangingPunct="1">
              <a:lnSpc>
                <a:spcPct val="100000"/>
              </a:lnSpc>
              <a:spcBef>
                <a:spcPct val="20000"/>
              </a:spcBef>
              <a:spcAft>
                <a:spcPts val="0"/>
              </a:spcAft>
              <a:buClr>
                <a:srgbClr val="EE3524"/>
              </a:buClr>
              <a:buSzTx/>
              <a:buFont typeface="Wingdings" panose="05000000000000000000" pitchFamily="2" charset="2"/>
              <a:buNone/>
              <a:tabLst/>
              <a:defRPr lang="en-US" sz="1400" smtClean="0">
                <a:solidFill>
                  <a:schemeClr val="tx2"/>
                </a:solidFill>
                <a:latin typeface="Arial" panose="020B0604020202020204" pitchFamily="34" charset="0"/>
                <a:cs typeface="Arial" panose="020B0604020202020204" pitchFamily="34" charset="0"/>
              </a:defRPr>
            </a:lvl1pPr>
            <a:lvl5pPr marL="1828800" indent="0">
              <a:buNone/>
              <a:defRPr/>
            </a:lvl5pPr>
          </a:lstStyle>
          <a:p>
            <a:pPr marL="0" marR="0" lvl="0" indent="0" algn="l" defTabSz="914400" rtl="0" eaLnBrk="1" fontAlgn="auto" latinLnBrk="0" hangingPunct="1">
              <a:lnSpc>
                <a:spcPct val="100000"/>
              </a:lnSpc>
              <a:spcBef>
                <a:spcPct val="20000"/>
              </a:spcBef>
              <a:spcAft>
                <a:spcPts val="0"/>
              </a:spcAft>
              <a:buClr>
                <a:srgbClr val="EE3524"/>
              </a:buClr>
              <a:buSzTx/>
              <a:buFont typeface="Wingdings" panose="05000000000000000000" pitchFamily="2" charset="2"/>
              <a:buNone/>
              <a:tabLst/>
              <a:defRPr/>
            </a:pPr>
            <a:r>
              <a:rPr lang="en-US" sz="1400" dirty="0" smtClean="0">
                <a:solidFill>
                  <a:schemeClr val="tx2"/>
                </a:solidFill>
                <a:latin typeface="+mn-lt"/>
              </a:rPr>
              <a:t>Date</a:t>
            </a:r>
          </a:p>
        </p:txBody>
      </p:sp>
    </p:spTree>
    <p:extLst>
      <p:ext uri="{BB962C8B-B14F-4D97-AF65-F5344CB8AC3E}">
        <p14:creationId xmlns:p14="http://schemas.microsoft.com/office/powerpoint/2010/main" val="473013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Opening Slide">
    <p:spTree>
      <p:nvGrpSpPr>
        <p:cNvPr id="1" name=""/>
        <p:cNvGrpSpPr/>
        <p:nvPr/>
      </p:nvGrpSpPr>
      <p:grpSpPr>
        <a:xfrm>
          <a:off x="0" y="0"/>
          <a:ext cx="0" cy="0"/>
          <a:chOff x="0" y="0"/>
          <a:chExt cx="0" cy="0"/>
        </a:xfrm>
      </p:grpSpPr>
      <p:sp>
        <p:nvSpPr>
          <p:cNvPr id="7" name="Rectangle 6"/>
          <p:cNvSpPr/>
          <p:nvPr userDrawn="1"/>
        </p:nvSpPr>
        <p:spPr>
          <a:xfrm>
            <a:off x="-2406" y="3505200"/>
            <a:ext cx="9146406" cy="27432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684597" y="3810000"/>
            <a:ext cx="7772400" cy="2209800"/>
          </a:xfrm>
        </p:spPr>
        <p:txBody>
          <a:bodyPr>
            <a:noAutofit/>
          </a:bodyPr>
          <a:lstStyle>
            <a:lvl1pPr algn="ctr">
              <a:defRPr sz="2800" baseline="0">
                <a:latin typeface="Georgia" panose="02040502050405020303" pitchFamily="18" charset="0"/>
              </a:defRPr>
            </a:lvl1pPr>
          </a:lstStyle>
          <a:p>
            <a:r>
              <a:rPr lang="en-US" dirty="0" smtClean="0"/>
              <a:t>Insert Presenter Name</a:t>
            </a:r>
            <a:br>
              <a:rPr lang="en-US" dirty="0" smtClean="0"/>
            </a:br>
            <a:r>
              <a:rPr lang="en-US" dirty="0" smtClean="0"/>
              <a:t>Title</a:t>
            </a:r>
            <a:br>
              <a:rPr lang="en-US" dirty="0" smtClean="0"/>
            </a:br>
            <a:r>
              <a:rPr lang="en-US" dirty="0" smtClean="0"/>
              <a:t>Consolidated Planning &amp; Monitoring</a:t>
            </a:r>
            <a:br>
              <a:rPr lang="en-US" dirty="0" smtClean="0"/>
            </a:br>
            <a:r>
              <a:rPr lang="en-US" dirty="0" smtClean="0"/>
              <a:t>Email Address</a:t>
            </a:r>
            <a:br>
              <a:rPr lang="en-US" dirty="0" smtClean="0"/>
            </a:br>
            <a:r>
              <a:rPr lang="en-US" dirty="0" smtClean="0"/>
              <a:t>Phone Number</a:t>
            </a:r>
            <a:endParaRPr lang="en-US" dirty="0"/>
          </a:p>
        </p:txBody>
      </p:sp>
      <p:pic>
        <p:nvPicPr>
          <p:cNvPr id="2050" name="Picture 2" descr="C:\Users\CA19029\Documents\Brand and Style Rollout\Updated dept logo\TN Dept of Education ColorPMS -«.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81200" y="998059"/>
            <a:ext cx="5181600" cy="20499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4172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8" name="Rectangle 7"/>
          <p:cNvSpPr/>
          <p:nvPr userDrawn="1"/>
        </p:nvSpPr>
        <p:spPr>
          <a:xfrm>
            <a:off x="0" y="228600"/>
            <a:ext cx="9144000" cy="914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4"/>
          <p:cNvSpPr>
            <a:spLocks noGrp="1"/>
          </p:cNvSpPr>
          <p:nvPr>
            <p:ph sz="half" idx="1" hasCustomPrompt="1"/>
          </p:nvPr>
        </p:nvSpPr>
        <p:spPr>
          <a:xfrm>
            <a:off x="304800" y="1295400"/>
            <a:ext cx="3886200" cy="4525963"/>
          </a:xfrm>
        </p:spPr>
        <p:txBody>
          <a:bodyPr>
            <a:normAutofit/>
          </a:bodyPr>
          <a:lstStyle>
            <a:lvl1pPr>
              <a:defRPr/>
            </a:lvl1pPr>
          </a:lstStyle>
          <a:p>
            <a:pPr marL="0" indent="0" algn="ctr">
              <a:spcBef>
                <a:spcPts val="400"/>
              </a:spcBef>
              <a:buNone/>
            </a:pPr>
            <a:r>
              <a:rPr lang="en-US" b="1" dirty="0" smtClean="0"/>
              <a:t>NCLB Side</a:t>
            </a:r>
            <a:endParaRPr lang="en-US" dirty="0"/>
          </a:p>
        </p:txBody>
      </p:sp>
      <p:sp>
        <p:nvSpPr>
          <p:cNvPr id="5" name="Content Placeholder 5"/>
          <p:cNvSpPr>
            <a:spLocks noGrp="1"/>
          </p:cNvSpPr>
          <p:nvPr>
            <p:ph sz="half" idx="13" hasCustomPrompt="1"/>
          </p:nvPr>
        </p:nvSpPr>
        <p:spPr>
          <a:xfrm>
            <a:off x="4343400" y="1295400"/>
            <a:ext cx="4572000" cy="4525963"/>
          </a:xfrm>
        </p:spPr>
        <p:txBody>
          <a:bodyPr>
            <a:normAutofit/>
          </a:bodyPr>
          <a:lstStyle>
            <a:lvl1pPr>
              <a:defRPr/>
            </a:lvl1pPr>
          </a:lstStyle>
          <a:p>
            <a:pPr marL="0" indent="0" algn="ctr">
              <a:spcBef>
                <a:spcPts val="400"/>
              </a:spcBef>
              <a:buNone/>
            </a:pPr>
            <a:r>
              <a:rPr lang="en-US" b="1" dirty="0" smtClean="0"/>
              <a:t>ESSA Side</a:t>
            </a:r>
            <a:endParaRPr lang="en-US" sz="1900" dirty="0"/>
          </a:p>
        </p:txBody>
      </p:sp>
      <p:sp>
        <p:nvSpPr>
          <p:cNvPr id="11" name="Title 10"/>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28596444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04800" y="1295400"/>
            <a:ext cx="8382000" cy="4525963"/>
          </a:xfrm>
        </p:spPr>
        <p:txBody>
          <a:bodyPr>
            <a:noAutofit/>
          </a:bodyPr>
          <a:lstStyle>
            <a:lvl1pPr>
              <a:defRPr baseline="0">
                <a:solidFill>
                  <a:schemeClr val="accent1"/>
                </a:solidFill>
                <a:latin typeface="+mn-lt"/>
              </a:defRPr>
            </a:lvl1pPr>
            <a:lvl2pPr>
              <a:defRPr baseline="0">
                <a:solidFill>
                  <a:schemeClr val="accent1"/>
                </a:solidFill>
                <a:latin typeface="+mn-lt"/>
              </a:defRPr>
            </a:lvl2pPr>
            <a:lvl3pPr>
              <a:defRPr baseline="0">
                <a:solidFill>
                  <a:schemeClr val="accent1"/>
                </a:solidFill>
                <a:latin typeface="+mn-lt"/>
              </a:defRPr>
            </a:lvl3pPr>
            <a:lvl4pPr>
              <a:defRPr baseline="0">
                <a:solidFill>
                  <a:schemeClr val="accent1"/>
                </a:solidFill>
                <a:latin typeface="+mn-lt"/>
              </a:defRPr>
            </a:lvl4pPr>
            <a:lvl5pPr>
              <a:defRPr baseline="0">
                <a:solidFill>
                  <a:schemeClr val="accent1"/>
                </a:solidFill>
                <a:latin typeface="+mn-lt"/>
              </a:defRPr>
            </a:lvl5pPr>
          </a:lstStyle>
          <a:p>
            <a:pPr lvl="0"/>
            <a:r>
              <a:rPr lang="en-US" dirty="0" smtClean="0"/>
              <a:t>Level 1 bullet points (default is 24-point font)</a:t>
            </a:r>
          </a:p>
          <a:p>
            <a:pPr lvl="1"/>
            <a:r>
              <a:rPr lang="en-US" dirty="0" smtClean="0"/>
              <a:t>Level 2 bullet points (default is 22-point font)</a:t>
            </a:r>
          </a:p>
          <a:p>
            <a:pPr lvl="2"/>
            <a:r>
              <a:rPr lang="en-US" dirty="0" smtClean="0"/>
              <a:t>Level 3 bullet points (default is 20-point font)</a:t>
            </a:r>
          </a:p>
          <a:p>
            <a:pPr lvl="3"/>
            <a:r>
              <a:rPr lang="en-US" dirty="0" smtClean="0"/>
              <a:t>Level 4 bullet points (default is 18-point font)</a:t>
            </a:r>
          </a:p>
          <a:p>
            <a:pPr lvl="4"/>
            <a:r>
              <a:rPr lang="en-US" dirty="0" smtClean="0"/>
              <a:t>Level 5 bullet points (default is 16-point font)</a:t>
            </a:r>
            <a:endParaRPr lang="en-US" dirty="0"/>
          </a:p>
        </p:txBody>
      </p:sp>
      <p:sp>
        <p:nvSpPr>
          <p:cNvPr id="7" name="Rectangle 6"/>
          <p:cNvSpPr/>
          <p:nvPr userDrawn="1"/>
        </p:nvSpPr>
        <p:spPr>
          <a:xfrm>
            <a:off x="0" y="228600"/>
            <a:ext cx="9144000" cy="914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304800" y="228600"/>
            <a:ext cx="8305800" cy="914400"/>
          </a:xfrm>
        </p:spPr>
        <p:txBody>
          <a:bodyPr/>
          <a:lstStyle>
            <a:lvl1pPr>
              <a:defRPr baseline="0">
                <a:latin typeface="Georgia" panose="02040502050405020303" pitchFamily="18" charset="0"/>
              </a:defRPr>
            </a:lvl1pPr>
          </a:lstStyle>
          <a:p>
            <a:r>
              <a:rPr lang="en-US" dirty="0" smtClean="0"/>
              <a:t>Insert Slide Heading </a:t>
            </a:r>
            <a:endParaRPr lang="en-US" dirty="0"/>
          </a:p>
        </p:txBody>
      </p:sp>
      <p:sp>
        <p:nvSpPr>
          <p:cNvPr id="8" name="Rectangle 7"/>
          <p:cNvSpPr/>
          <p:nvPr userDrawn="1"/>
        </p:nvSpPr>
        <p:spPr>
          <a:xfrm>
            <a:off x="0" y="5999375"/>
            <a:ext cx="9144000" cy="858625"/>
          </a:xfrm>
          <a:prstGeom prst="rect">
            <a:avLst/>
          </a:prstGeom>
          <a:solidFill>
            <a:srgbClr val="CD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Open Sans" panose="020B0606030504020204" pitchFamily="34" charset="0"/>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
        <p:nvSpPr>
          <p:cNvPr id="4" name="Rectangle 3"/>
          <p:cNvSpPr/>
          <p:nvPr userDrawn="1"/>
        </p:nvSpPr>
        <p:spPr>
          <a:xfrm>
            <a:off x="0" y="1143000"/>
            <a:ext cx="9144000" cy="76200"/>
          </a:xfrm>
          <a:prstGeom prst="rect">
            <a:avLst/>
          </a:prstGeom>
          <a:solidFill>
            <a:srgbClr val="EE35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4299" y="5999375"/>
            <a:ext cx="3148295" cy="858625"/>
          </a:xfrm>
          <a:prstGeom prst="rect">
            <a:avLst/>
          </a:prstGeom>
        </p:spPr>
      </p:pic>
    </p:spTree>
    <p:extLst>
      <p:ext uri="{BB962C8B-B14F-4D97-AF65-F5344CB8AC3E}">
        <p14:creationId xmlns:p14="http://schemas.microsoft.com/office/powerpoint/2010/main" val="1202702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Slid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81000" y="1341437"/>
            <a:ext cx="4114800" cy="4525963"/>
          </a:xfrm>
        </p:spPr>
        <p:txBody>
          <a:bodyPr>
            <a:noAutofit/>
          </a:bodyPr>
          <a:lstStyle>
            <a:lvl1pPr>
              <a:defRPr sz="2200" baseline="0">
                <a:solidFill>
                  <a:schemeClr val="accent1"/>
                </a:solidFill>
                <a:latin typeface="+mn-lt"/>
              </a:defRPr>
            </a:lvl1pPr>
            <a:lvl2pPr>
              <a:defRPr sz="2000">
                <a:solidFill>
                  <a:schemeClr val="accent1"/>
                </a:solidFill>
                <a:latin typeface="+mn-lt"/>
              </a:defRPr>
            </a:lvl2pPr>
            <a:lvl3pPr>
              <a:defRPr sz="1800">
                <a:solidFill>
                  <a:schemeClr val="accent1"/>
                </a:solidFill>
                <a:latin typeface="+mn-lt"/>
              </a:defRPr>
            </a:lvl3pPr>
            <a:lvl4pPr>
              <a:defRPr sz="1600">
                <a:solidFill>
                  <a:schemeClr val="accent1"/>
                </a:solidFill>
                <a:latin typeface="+mn-lt"/>
              </a:defRPr>
            </a:lvl4pPr>
            <a:lvl5pPr>
              <a:defRPr sz="1600"/>
            </a:lvl5pPr>
            <a:lvl6pPr>
              <a:defRPr sz="1800"/>
            </a:lvl6pPr>
            <a:lvl7pPr>
              <a:defRPr sz="1800"/>
            </a:lvl7pPr>
            <a:lvl8pPr>
              <a:defRPr sz="1800"/>
            </a:lvl8pPr>
            <a:lvl9pPr>
              <a:defRPr sz="1800"/>
            </a:lvl9pPr>
          </a:lstStyle>
          <a:p>
            <a:pPr lvl="0"/>
            <a:r>
              <a:rPr lang="en-US" dirty="0" smtClean="0"/>
              <a:t>Level 1 bullet points (default is 22-point font for two-column layout)</a:t>
            </a:r>
          </a:p>
          <a:p>
            <a:pPr lvl="1"/>
            <a:r>
              <a:rPr lang="en-US" dirty="0" smtClean="0"/>
              <a:t>Level 2 bullet points (default is 20-point font)</a:t>
            </a:r>
          </a:p>
          <a:p>
            <a:pPr lvl="2"/>
            <a:r>
              <a:rPr lang="en-US" dirty="0" smtClean="0"/>
              <a:t>Level 3 bullet points (default is 18-point font)</a:t>
            </a:r>
          </a:p>
          <a:p>
            <a:pPr lvl="3"/>
            <a:r>
              <a:rPr lang="en-US" dirty="0" smtClean="0"/>
              <a:t>Level 4 bullet points (default is 16-point font)</a:t>
            </a:r>
          </a:p>
        </p:txBody>
      </p:sp>
      <p:sp>
        <p:nvSpPr>
          <p:cNvPr id="9" name="Rectangle 8"/>
          <p:cNvSpPr/>
          <p:nvPr userDrawn="1"/>
        </p:nvSpPr>
        <p:spPr>
          <a:xfrm>
            <a:off x="0" y="228600"/>
            <a:ext cx="9144000" cy="914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p:txBody>
          <a:bodyPr/>
          <a:lstStyle>
            <a:lvl1pPr>
              <a:defRPr>
                <a:latin typeface="Georgia" panose="02040502050405020303" pitchFamily="18" charset="0"/>
              </a:defRPr>
            </a:lvl1pPr>
          </a:lstStyle>
          <a:p>
            <a:r>
              <a:rPr lang="en-US" dirty="0" smtClean="0"/>
              <a:t>Insert Slide Heading</a:t>
            </a:r>
            <a:endParaRPr lang="en-US" dirty="0"/>
          </a:p>
        </p:txBody>
      </p:sp>
      <p:sp>
        <p:nvSpPr>
          <p:cNvPr id="10" name="Content Placeholder 2"/>
          <p:cNvSpPr>
            <a:spLocks noGrp="1"/>
          </p:cNvSpPr>
          <p:nvPr>
            <p:ph sz="half" idx="13" hasCustomPrompt="1"/>
          </p:nvPr>
        </p:nvSpPr>
        <p:spPr>
          <a:xfrm>
            <a:off x="4572000" y="1341437"/>
            <a:ext cx="4114800" cy="4525963"/>
          </a:xfrm>
        </p:spPr>
        <p:txBody>
          <a:bodyPr>
            <a:noAutofit/>
          </a:bodyPr>
          <a:lstStyle>
            <a:lvl1pPr>
              <a:defRPr sz="2200">
                <a:solidFill>
                  <a:schemeClr val="accent1"/>
                </a:solidFill>
                <a:latin typeface="+mn-lt"/>
              </a:defRPr>
            </a:lvl1pPr>
            <a:lvl2pPr>
              <a:defRPr sz="2000">
                <a:solidFill>
                  <a:schemeClr val="accent1"/>
                </a:solidFill>
                <a:latin typeface="+mn-lt"/>
              </a:defRPr>
            </a:lvl2pPr>
            <a:lvl3pPr>
              <a:defRPr sz="1800">
                <a:solidFill>
                  <a:schemeClr val="accent1"/>
                </a:solidFill>
                <a:latin typeface="+mn-lt"/>
              </a:defRPr>
            </a:lvl3pPr>
            <a:lvl4pPr>
              <a:defRPr sz="1600">
                <a:solidFill>
                  <a:schemeClr val="accent1"/>
                </a:solidFill>
                <a:latin typeface="+mn-lt"/>
              </a:defRPr>
            </a:lvl4pPr>
            <a:lvl5pPr>
              <a:defRPr sz="1600"/>
            </a:lvl5pPr>
            <a:lvl6pPr>
              <a:defRPr sz="1800"/>
            </a:lvl6pPr>
            <a:lvl7pPr>
              <a:defRPr sz="1800"/>
            </a:lvl7pPr>
            <a:lvl8pPr>
              <a:defRPr sz="1800"/>
            </a:lvl8pPr>
            <a:lvl9pPr>
              <a:defRPr sz="1800"/>
            </a:lvl9pPr>
          </a:lstStyle>
          <a:p>
            <a:pPr lvl="0"/>
            <a:r>
              <a:rPr lang="en-US" dirty="0" smtClean="0"/>
              <a:t>Level 1 bullet points (default is 22-point font for two-column layout)</a:t>
            </a:r>
          </a:p>
          <a:p>
            <a:pPr lvl="1"/>
            <a:r>
              <a:rPr lang="en-US" dirty="0" smtClean="0"/>
              <a:t>Level 2 bullet points (default is 20-point font)</a:t>
            </a:r>
          </a:p>
          <a:p>
            <a:pPr lvl="2"/>
            <a:r>
              <a:rPr lang="en-US" dirty="0" smtClean="0"/>
              <a:t>Level 3 bullet points (default is 18-point font)</a:t>
            </a:r>
          </a:p>
          <a:p>
            <a:pPr lvl="3"/>
            <a:r>
              <a:rPr lang="en-US" dirty="0" smtClean="0"/>
              <a:t>Level 4 bullet points (default is 16-point font)</a:t>
            </a:r>
          </a:p>
        </p:txBody>
      </p:sp>
      <p:sp>
        <p:nvSpPr>
          <p:cNvPr id="11" name="Rectangle 10"/>
          <p:cNvSpPr/>
          <p:nvPr userDrawn="1"/>
        </p:nvSpPr>
        <p:spPr>
          <a:xfrm>
            <a:off x="0" y="5999375"/>
            <a:ext cx="9144000" cy="858625"/>
          </a:xfrm>
          <a:prstGeom prst="rect">
            <a:avLst/>
          </a:prstGeom>
          <a:solidFill>
            <a:srgbClr val="CD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Open Sans" panose="020B0606030504020204" pitchFamily="34" charset="0"/>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
        <p:nvSpPr>
          <p:cNvPr id="14" name="Rectangle 13"/>
          <p:cNvSpPr/>
          <p:nvPr userDrawn="1"/>
        </p:nvSpPr>
        <p:spPr>
          <a:xfrm>
            <a:off x="0" y="1143000"/>
            <a:ext cx="9144000" cy="76200"/>
          </a:xfrm>
          <a:prstGeom prst="rect">
            <a:avLst/>
          </a:prstGeom>
          <a:solidFill>
            <a:srgbClr val="EE35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4299" y="5999375"/>
            <a:ext cx="3148295" cy="858625"/>
          </a:xfrm>
          <a:prstGeom prst="rect">
            <a:avLst/>
          </a:prstGeom>
        </p:spPr>
      </p:pic>
    </p:spTree>
    <p:extLst>
      <p:ext uri="{BB962C8B-B14F-4D97-AF65-F5344CB8AC3E}">
        <p14:creationId xmlns:p14="http://schemas.microsoft.com/office/powerpoint/2010/main" val="929592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Transition Slide">
    <p:spTree>
      <p:nvGrpSpPr>
        <p:cNvPr id="1" name=""/>
        <p:cNvGrpSpPr/>
        <p:nvPr/>
      </p:nvGrpSpPr>
      <p:grpSpPr>
        <a:xfrm>
          <a:off x="0" y="0"/>
          <a:ext cx="0" cy="0"/>
          <a:chOff x="0" y="0"/>
          <a:chExt cx="0" cy="0"/>
        </a:xfrm>
      </p:grpSpPr>
      <p:sp>
        <p:nvSpPr>
          <p:cNvPr id="8" name="Rectangle 7"/>
          <p:cNvSpPr/>
          <p:nvPr userDrawn="1"/>
        </p:nvSpPr>
        <p:spPr>
          <a:xfrm>
            <a:off x="3191435" y="3810000"/>
            <a:ext cx="5952565" cy="2438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hasCustomPrompt="1"/>
          </p:nvPr>
        </p:nvSpPr>
        <p:spPr>
          <a:xfrm>
            <a:off x="3429000" y="4038600"/>
            <a:ext cx="5562600" cy="2019300"/>
          </a:xfrm>
        </p:spPr>
        <p:txBody>
          <a:bodyPr>
            <a:noAutofit/>
          </a:bodyPr>
          <a:lstStyle>
            <a:lvl1pPr algn="r">
              <a:defRPr sz="3600" baseline="0">
                <a:latin typeface="Georgia" panose="02040502050405020303" pitchFamily="18" charset="0"/>
              </a:defRPr>
            </a:lvl1pPr>
          </a:lstStyle>
          <a:p>
            <a:r>
              <a:rPr lang="en-US" dirty="0" smtClean="0"/>
              <a:t>Insert Section Heading</a:t>
            </a:r>
            <a:endParaRPr lang="en-US" dirty="0"/>
          </a:p>
        </p:txBody>
      </p:sp>
      <p:pic>
        <p:nvPicPr>
          <p:cNvPr id="1026" name="Picture 2" descr="C:\Users\CA19029\Documents\Brand and Style Rollout\Updated dept logo\TN Dept of Education ColorPMS -«.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r="61350"/>
          <a:stretch/>
        </p:blipFill>
        <p:spPr bwMode="auto">
          <a:xfrm>
            <a:off x="818180" y="3810000"/>
            <a:ext cx="238222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78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Slide with Gray Bar">
    <p:spTree>
      <p:nvGrpSpPr>
        <p:cNvPr id="1" name=""/>
        <p:cNvGrpSpPr/>
        <p:nvPr/>
      </p:nvGrpSpPr>
      <p:grpSpPr>
        <a:xfrm>
          <a:off x="0" y="0"/>
          <a:ext cx="0" cy="0"/>
          <a:chOff x="0" y="0"/>
          <a:chExt cx="0" cy="0"/>
        </a:xfrm>
      </p:grpSpPr>
      <p:sp>
        <p:nvSpPr>
          <p:cNvPr id="5" name="Rectangle 4"/>
          <p:cNvSpPr/>
          <p:nvPr userDrawn="1"/>
        </p:nvSpPr>
        <p:spPr>
          <a:xfrm>
            <a:off x="0" y="5999375"/>
            <a:ext cx="9144000" cy="858625"/>
          </a:xfrm>
          <a:prstGeom prst="rect">
            <a:avLst/>
          </a:prstGeom>
          <a:solidFill>
            <a:srgbClr val="CD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Open Sans" panose="020B0606030504020204" pitchFamily="34" charset="0"/>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4299" y="5999375"/>
            <a:ext cx="3148295" cy="858625"/>
          </a:xfrm>
          <a:prstGeom prst="rect">
            <a:avLst/>
          </a:prstGeom>
        </p:spPr>
      </p:pic>
    </p:spTree>
    <p:extLst>
      <p:ext uri="{BB962C8B-B14F-4D97-AF65-F5344CB8AC3E}">
        <p14:creationId xmlns:p14="http://schemas.microsoft.com/office/powerpoint/2010/main" val="1432668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Slide with Heading Bar">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
        <p:nvSpPr>
          <p:cNvPr id="8" name="Rectangle 7"/>
          <p:cNvSpPr/>
          <p:nvPr userDrawn="1"/>
        </p:nvSpPr>
        <p:spPr>
          <a:xfrm>
            <a:off x="0" y="228600"/>
            <a:ext cx="9144000" cy="914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hasCustomPrompt="1"/>
          </p:nvPr>
        </p:nvSpPr>
        <p:spPr>
          <a:xfrm>
            <a:off x="381000" y="228600"/>
            <a:ext cx="8305800" cy="914400"/>
          </a:xfrm>
        </p:spPr>
        <p:txBody>
          <a:bodyPr/>
          <a:lstStyle>
            <a:lvl1pPr>
              <a:defRPr>
                <a:latin typeface="Georgia" panose="02040502050405020303" pitchFamily="18" charset="0"/>
              </a:defRPr>
            </a:lvl1pPr>
          </a:lstStyle>
          <a:p>
            <a:r>
              <a:rPr lang="en-US" dirty="0" smtClean="0"/>
              <a:t>Insert Slide Heading</a:t>
            </a:r>
            <a:endParaRPr lang="en-US" dirty="0"/>
          </a:p>
        </p:txBody>
      </p:sp>
      <p:sp>
        <p:nvSpPr>
          <p:cNvPr id="5" name="Rectangle 4"/>
          <p:cNvSpPr/>
          <p:nvPr userDrawn="1"/>
        </p:nvSpPr>
        <p:spPr>
          <a:xfrm>
            <a:off x="0" y="1143000"/>
            <a:ext cx="9144000" cy="76200"/>
          </a:xfrm>
          <a:prstGeom prst="rect">
            <a:avLst/>
          </a:prstGeom>
          <a:solidFill>
            <a:srgbClr val="EE35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09764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6" name="Rectangle 5"/>
          <p:cNvSpPr/>
          <p:nvPr userDrawn="1"/>
        </p:nvSpPr>
        <p:spPr>
          <a:xfrm>
            <a:off x="-2406" y="3429000"/>
            <a:ext cx="9146406" cy="27432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p:cNvSpPr txBox="1">
            <a:spLocks/>
          </p:cNvSpPr>
          <p:nvPr userDrawn="1"/>
        </p:nvSpPr>
        <p:spPr>
          <a:xfrm>
            <a:off x="128336" y="3898900"/>
            <a:ext cx="8915400" cy="180339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i="1" dirty="0" smtClean="0">
                <a:solidFill>
                  <a:schemeClr val="bg1"/>
                </a:solidFill>
                <a:effectLst>
                  <a:outerShdw blurRad="38100" dist="38100" dir="2700000" algn="tl">
                    <a:srgbClr val="000000">
                      <a:alpha val="43137"/>
                    </a:srgbClr>
                  </a:outerShdw>
                </a:effectLst>
                <a:latin typeface="Georgia" panose="02040502050405020303" pitchFamily="18" charset="0"/>
                <a:cs typeface="PermianSlabSerifTypeface"/>
              </a:rPr>
              <a:t>Districts and schools in Tennessee will exemplify excellence and equity such that all students are equipped with the knowledge and skills to successfully embark upon their chosen path in life.</a:t>
            </a:r>
            <a:endParaRPr lang="en-US" sz="2600" b="1" i="1" dirty="0">
              <a:solidFill>
                <a:schemeClr val="bg1"/>
              </a:solidFill>
              <a:effectLst>
                <a:outerShdw blurRad="38100" dist="38100" dir="2700000" algn="tl">
                  <a:srgbClr val="000000">
                    <a:alpha val="43137"/>
                  </a:srgbClr>
                </a:outerShdw>
              </a:effectLst>
              <a:latin typeface="Georgia" panose="02040502050405020303" pitchFamily="18" charset="0"/>
              <a:cs typeface="PermianSlabSerifTypeface"/>
            </a:endParaRPr>
          </a:p>
        </p:txBody>
      </p:sp>
      <p:sp>
        <p:nvSpPr>
          <p:cNvPr id="13" name="Text Placeholder 2"/>
          <p:cNvSpPr txBox="1">
            <a:spLocks/>
          </p:cNvSpPr>
          <p:nvPr userDrawn="1"/>
        </p:nvSpPr>
        <p:spPr>
          <a:xfrm>
            <a:off x="0" y="6172200"/>
            <a:ext cx="9144000" cy="482601"/>
          </a:xfrm>
          <a:prstGeom prst="rect">
            <a:avLst/>
          </a:prstGeom>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smtClean="0">
                <a:solidFill>
                  <a:srgbClr val="1B365D"/>
                </a:solidFill>
                <a:latin typeface="+mn-lt"/>
                <a:cs typeface="Open Sans"/>
              </a:rPr>
              <a:t>Excellence | Optimism | Judgment | Courage | Teamwork</a:t>
            </a:r>
            <a:endParaRPr lang="en-US" sz="2400" b="1" dirty="0">
              <a:solidFill>
                <a:srgbClr val="1B365D"/>
              </a:solidFill>
              <a:latin typeface="+mn-lt"/>
              <a:cs typeface="Open Sans"/>
            </a:endParaRPr>
          </a:p>
        </p:txBody>
      </p:sp>
      <p:pic>
        <p:nvPicPr>
          <p:cNvPr id="14" name="Picture 2" descr="C:\Users\CA19029\Documents\Brand and Style Rollout\Updated dept logo\TN Dept of Education ColorPMS -«.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81200" y="998059"/>
            <a:ext cx="5181600" cy="20499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1889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41437"/>
            <a:ext cx="8305800" cy="4525963"/>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Placeholder 1"/>
          <p:cNvSpPr>
            <a:spLocks noGrp="1"/>
          </p:cNvSpPr>
          <p:nvPr>
            <p:ph type="title"/>
          </p:nvPr>
        </p:nvSpPr>
        <p:spPr>
          <a:xfrm>
            <a:off x="381000" y="228600"/>
            <a:ext cx="8305800" cy="914400"/>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Tree>
    <p:extLst>
      <p:ext uri="{BB962C8B-B14F-4D97-AF65-F5344CB8AC3E}">
        <p14:creationId xmlns:p14="http://schemas.microsoft.com/office/powerpoint/2010/main" val="3905426792"/>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63" r:id="rId3"/>
    <p:sldLayoutId id="2147483650" r:id="rId4"/>
    <p:sldLayoutId id="2147483652" r:id="rId5"/>
    <p:sldLayoutId id="2147483659" r:id="rId6"/>
    <p:sldLayoutId id="2147483655" r:id="rId7"/>
    <p:sldLayoutId id="2147483658" r:id="rId8"/>
    <p:sldLayoutId id="2147483660" r:id="rId9"/>
  </p:sldLayoutIdLst>
  <p:hf hdr="0" ftr="0" dt="0"/>
  <p:txStyles>
    <p:titleStyle>
      <a:lvl1pPr algn="l" defTabSz="914400" rtl="0" eaLnBrk="1" latinLnBrk="0" hangingPunct="1">
        <a:spcBef>
          <a:spcPct val="0"/>
        </a:spcBef>
        <a:buNone/>
        <a:defRPr sz="3200" b="1" kern="1200">
          <a:solidFill>
            <a:schemeClr val="bg1"/>
          </a:solidFill>
          <a:latin typeface="Georgia" panose="02040502050405020303" pitchFamily="18" charset="0"/>
          <a:ea typeface="+mj-ea"/>
          <a:cs typeface="+mj-cs"/>
        </a:defRPr>
      </a:lvl1pPr>
    </p:titleStyle>
    <p:bodyStyle>
      <a:lvl1pPr marL="342900" indent="-342900" algn="l" defTabSz="914400" rtl="0" eaLnBrk="1" latinLnBrk="0" hangingPunct="1">
        <a:spcBef>
          <a:spcPct val="20000"/>
        </a:spcBef>
        <a:buClr>
          <a:srgbClr val="EE3524"/>
        </a:buClr>
        <a:buFont typeface="Wingdings" panose="05000000000000000000" pitchFamily="2" charset="2"/>
        <a:buChar char="§"/>
        <a:defRPr sz="2400" kern="1200">
          <a:solidFill>
            <a:srgbClr val="000000"/>
          </a:solidFill>
          <a:latin typeface="+mn-lt"/>
          <a:ea typeface="Open Sans" panose="020B0606030504020204" pitchFamily="34" charset="0"/>
          <a:cs typeface="Open Sans" panose="020B0606030504020204" pitchFamily="34" charset="0"/>
        </a:defRPr>
      </a:lvl1pPr>
      <a:lvl2pPr marL="742950" indent="-285750" algn="l" defTabSz="914400" rtl="0" eaLnBrk="1" latinLnBrk="0" hangingPunct="1">
        <a:spcBef>
          <a:spcPct val="20000"/>
        </a:spcBef>
        <a:buClr>
          <a:srgbClr val="EE3524"/>
        </a:buClr>
        <a:buFont typeface="Arial" panose="020B0604020202020204" pitchFamily="34" charset="0"/>
        <a:buChar char="–"/>
        <a:defRPr sz="2200" kern="1200">
          <a:solidFill>
            <a:srgbClr val="000000"/>
          </a:solidFill>
          <a:latin typeface="+mn-lt"/>
          <a:ea typeface="Open Sans" panose="020B0606030504020204" pitchFamily="34" charset="0"/>
          <a:cs typeface="Open Sans" panose="020B0606030504020204" pitchFamily="34" charset="0"/>
        </a:defRPr>
      </a:lvl2pPr>
      <a:lvl3pPr marL="1143000" indent="-228600" algn="l" defTabSz="914400" rtl="0" eaLnBrk="1" latinLnBrk="0" hangingPunct="1">
        <a:spcBef>
          <a:spcPct val="20000"/>
        </a:spcBef>
        <a:buClr>
          <a:srgbClr val="EE3524"/>
        </a:buClr>
        <a:buFont typeface="Arial" panose="020B0604020202020204" pitchFamily="34" charset="0"/>
        <a:buChar char="•"/>
        <a:defRPr sz="2000" kern="1200">
          <a:solidFill>
            <a:srgbClr val="000000"/>
          </a:solidFill>
          <a:latin typeface="+mn-lt"/>
          <a:ea typeface="Open Sans" panose="020B0606030504020204" pitchFamily="34" charset="0"/>
          <a:cs typeface="Open Sans" panose="020B0606030504020204" pitchFamily="34" charset="0"/>
        </a:defRPr>
      </a:lvl3pPr>
      <a:lvl4pPr marL="1600200" indent="-228600" algn="l" defTabSz="914400" rtl="0" eaLnBrk="1" latinLnBrk="0" hangingPunct="1">
        <a:spcBef>
          <a:spcPct val="20000"/>
        </a:spcBef>
        <a:buClr>
          <a:srgbClr val="EE3524"/>
        </a:buClr>
        <a:buFont typeface="Courier New" panose="02070309020205020404" pitchFamily="49" charset="0"/>
        <a:buChar char="o"/>
        <a:defRPr sz="1800" kern="1200">
          <a:solidFill>
            <a:srgbClr val="000000"/>
          </a:solidFill>
          <a:latin typeface="+mn-lt"/>
          <a:ea typeface="Open Sans" panose="020B0606030504020204" pitchFamily="34" charset="0"/>
          <a:cs typeface="Open Sans" panose="020B0606030504020204" pitchFamily="34" charset="0"/>
        </a:defRPr>
      </a:lvl4pPr>
      <a:lvl5pPr marL="2057400" indent="-228600" algn="l" defTabSz="914400" rtl="0" eaLnBrk="1" latinLnBrk="0" hangingPunct="1">
        <a:spcBef>
          <a:spcPct val="20000"/>
        </a:spcBef>
        <a:buClr>
          <a:srgbClr val="EE3524"/>
        </a:buClr>
        <a:buFont typeface="Arial" panose="020B0604020202020204" pitchFamily="34" charset="0"/>
        <a:buChar char="»"/>
        <a:defRPr sz="1600" kern="1200">
          <a:solidFill>
            <a:srgbClr val="000000"/>
          </a:solidFill>
          <a:latin typeface="+mn-lt"/>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hyperlink" Target="https://www.ed.gov/essa?src=rn" TargetMode="Externa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600" dirty="0"/>
              <a:t>Parent and Family Engagement: </a:t>
            </a:r>
            <a:br>
              <a:rPr lang="en-US" sz="3600" dirty="0"/>
            </a:br>
            <a:r>
              <a:rPr lang="en-US" sz="3600" dirty="0"/>
              <a:t>NCLB/ESSA Side-by-Side</a:t>
            </a:r>
          </a:p>
        </p:txBody>
      </p:sp>
      <p:sp>
        <p:nvSpPr>
          <p:cNvPr id="3" name="Subtitle 2"/>
          <p:cNvSpPr>
            <a:spLocks noGrp="1"/>
          </p:cNvSpPr>
          <p:nvPr>
            <p:ph type="subTitle" idx="1"/>
          </p:nvPr>
        </p:nvSpPr>
        <p:spPr>
          <a:xfrm>
            <a:off x="151197" y="5154612"/>
            <a:ext cx="8839200" cy="685800"/>
          </a:xfrm>
        </p:spPr>
        <p:txBody>
          <a:bodyPr/>
          <a:lstStyle/>
          <a:p>
            <a:r>
              <a:rPr lang="en-US" sz="2800" dirty="0"/>
              <a:t>NCLB Public Law 107-110 Section 1118/ESSA Public Law 114-95 Section 1116</a:t>
            </a:r>
          </a:p>
        </p:txBody>
      </p:sp>
      <p:sp>
        <p:nvSpPr>
          <p:cNvPr id="4" name="Text Placeholder 3"/>
          <p:cNvSpPr>
            <a:spLocks noGrp="1"/>
          </p:cNvSpPr>
          <p:nvPr>
            <p:ph type="body" sz="quarter" idx="10"/>
          </p:nvPr>
        </p:nvSpPr>
        <p:spPr/>
        <p:txBody>
          <a:bodyPr/>
          <a:lstStyle/>
          <a:p>
            <a:r>
              <a:rPr lang="en-US" dirty="0" smtClean="0"/>
              <a:t>February 2017</a:t>
            </a:r>
            <a:endParaRPr lang="en-US" dirty="0"/>
          </a:p>
        </p:txBody>
      </p:sp>
    </p:spTree>
    <p:extLst>
      <p:ext uri="{BB962C8B-B14F-4D97-AF65-F5344CB8AC3E}">
        <p14:creationId xmlns:p14="http://schemas.microsoft.com/office/powerpoint/2010/main" val="3432704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LEA Policy</a:t>
            </a:r>
            <a:endParaRPr lang="en-US" dirty="0"/>
          </a:p>
        </p:txBody>
      </p:sp>
      <p:sp>
        <p:nvSpPr>
          <p:cNvPr id="9" name="Content Placeholder 4"/>
          <p:cNvSpPr>
            <a:spLocks noGrp="1"/>
          </p:cNvSpPr>
          <p:nvPr>
            <p:ph sz="half" idx="1"/>
          </p:nvPr>
        </p:nvSpPr>
        <p:spPr/>
        <p:txBody>
          <a:bodyPr>
            <a:normAutofit/>
          </a:bodyPr>
          <a:lstStyle/>
          <a:p>
            <a:pPr marL="0" indent="0" algn="ctr">
              <a:spcBef>
                <a:spcPts val="400"/>
              </a:spcBef>
              <a:buNone/>
            </a:pPr>
            <a:r>
              <a:rPr lang="en-US" b="1" dirty="0" smtClean="0"/>
              <a:t>NCLB</a:t>
            </a:r>
          </a:p>
          <a:p>
            <a:pPr marL="0" indent="0">
              <a:spcBef>
                <a:spcPts val="400"/>
              </a:spcBef>
              <a:buNone/>
            </a:pPr>
            <a:r>
              <a:rPr lang="en-US" sz="1800" dirty="0"/>
              <a:t>(D) coordinate and integrate parental involvement strategies under this part with  involvement strategies under other programs, </a:t>
            </a:r>
            <a:r>
              <a:rPr lang="en-US" sz="1800" strike="sngStrike" dirty="0"/>
              <a:t>such as the Head Start program, Reading First program, Early Reading First program, Even Start program, Parents as Teachers program, and Home Instruction Program for Preschool Youngsters, and State-run preschool programs;</a:t>
            </a:r>
          </a:p>
          <a:p>
            <a:pPr>
              <a:spcBef>
                <a:spcPts val="400"/>
              </a:spcBef>
            </a:pPr>
            <a:endParaRPr lang="en-US" dirty="0"/>
          </a:p>
        </p:txBody>
      </p:sp>
      <p:sp>
        <p:nvSpPr>
          <p:cNvPr id="10" name="Content Placeholder 5"/>
          <p:cNvSpPr>
            <a:spLocks noGrp="1"/>
          </p:cNvSpPr>
          <p:nvPr>
            <p:ph sz="half" idx="13"/>
          </p:nvPr>
        </p:nvSpPr>
        <p:spPr/>
        <p:txBody>
          <a:bodyPr>
            <a:normAutofit/>
          </a:bodyPr>
          <a:lstStyle/>
          <a:p>
            <a:pPr marL="0" indent="0" algn="ctr">
              <a:spcBef>
                <a:spcPts val="400"/>
              </a:spcBef>
              <a:buNone/>
            </a:pPr>
            <a:r>
              <a:rPr lang="en-US" b="1" dirty="0" smtClean="0"/>
              <a:t>ESSA</a:t>
            </a:r>
          </a:p>
          <a:p>
            <a:pPr marL="0" indent="0">
              <a:spcBef>
                <a:spcPts val="400"/>
              </a:spcBef>
              <a:buNone/>
            </a:pPr>
            <a:r>
              <a:rPr lang="en-US" sz="1800" dirty="0"/>
              <a:t>(C) coordinate and integrate parent </a:t>
            </a:r>
            <a:r>
              <a:rPr lang="en-US" sz="1800" b="1" dirty="0">
                <a:solidFill>
                  <a:srgbClr val="C00000"/>
                </a:solidFill>
              </a:rPr>
              <a:t>and family engagement</a:t>
            </a:r>
            <a:r>
              <a:rPr lang="en-US" sz="1800" dirty="0"/>
              <a:t> strategies under this part with </a:t>
            </a:r>
            <a:r>
              <a:rPr lang="en-US" sz="1800" b="1" dirty="0">
                <a:solidFill>
                  <a:srgbClr val="C00000"/>
                </a:solidFill>
              </a:rPr>
              <a:t>parent and family engagement strategies, to the extent feasible and appropriate, with other relevant Federal, State, and local laws and programs;</a:t>
            </a:r>
          </a:p>
          <a:p>
            <a:pPr marL="0" indent="0">
              <a:spcBef>
                <a:spcPts val="400"/>
              </a:spcBef>
              <a:buNone/>
            </a:pPr>
            <a:endParaRPr lang="en-US" sz="1900" dirty="0"/>
          </a:p>
        </p:txBody>
      </p:sp>
      <p:sp>
        <p:nvSpPr>
          <p:cNvPr id="8" name="TextBox 7"/>
          <p:cNvSpPr txBox="1"/>
          <p:nvPr/>
        </p:nvSpPr>
        <p:spPr>
          <a:xfrm>
            <a:off x="504825" y="5619820"/>
            <a:ext cx="8058150" cy="707886"/>
          </a:xfrm>
          <a:prstGeom prst="rect">
            <a:avLst/>
          </a:prstGeom>
          <a:noFill/>
          <a:ln>
            <a:solidFill>
              <a:srgbClr val="C00000"/>
            </a:solidFill>
          </a:ln>
        </p:spPr>
        <p:txBody>
          <a:bodyPr wrap="square" rtlCol="0">
            <a:spAutoFit/>
          </a:bodyPr>
          <a:lstStyle/>
          <a:p>
            <a:pPr algn="ctr"/>
            <a:r>
              <a:rPr lang="en-US" sz="2000" b="1" i="1" dirty="0">
                <a:solidFill>
                  <a:srgbClr val="000000"/>
                </a:solidFill>
              </a:rPr>
              <a:t>TAKE </a:t>
            </a:r>
            <a:r>
              <a:rPr lang="en-US" sz="2000" b="1" i="1" dirty="0" smtClean="0">
                <a:solidFill>
                  <a:srgbClr val="000000"/>
                </a:solidFill>
              </a:rPr>
              <a:t>AWAY: </a:t>
            </a:r>
            <a:r>
              <a:rPr lang="en-US" sz="2000" i="1" dirty="0" smtClean="0">
                <a:solidFill>
                  <a:srgbClr val="000000"/>
                </a:solidFill>
              </a:rPr>
              <a:t>Coordinate </a:t>
            </a:r>
            <a:r>
              <a:rPr lang="en-US" sz="2000" i="1" dirty="0">
                <a:solidFill>
                  <a:srgbClr val="000000"/>
                </a:solidFill>
              </a:rPr>
              <a:t>strategies and services for family </a:t>
            </a:r>
            <a:r>
              <a:rPr lang="en-US" sz="2000" i="1" dirty="0" smtClean="0">
                <a:solidFill>
                  <a:srgbClr val="000000"/>
                </a:solidFill>
              </a:rPr>
              <a:t>engagement.</a:t>
            </a:r>
            <a:endParaRPr lang="en-US" sz="2000" i="1" dirty="0">
              <a:solidFill>
                <a:srgbClr val="000000"/>
              </a:solidFill>
            </a:endParaRPr>
          </a:p>
        </p:txBody>
      </p:sp>
    </p:spTree>
    <p:extLst>
      <p:ext uri="{BB962C8B-B14F-4D97-AF65-F5344CB8AC3E}">
        <p14:creationId xmlns:p14="http://schemas.microsoft.com/office/powerpoint/2010/main" val="3857935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LEA Policy</a:t>
            </a:r>
            <a:endParaRPr lang="en-US" dirty="0"/>
          </a:p>
        </p:txBody>
      </p:sp>
      <p:sp>
        <p:nvSpPr>
          <p:cNvPr id="9" name="Content Placeholder 4"/>
          <p:cNvSpPr>
            <a:spLocks noGrp="1"/>
          </p:cNvSpPr>
          <p:nvPr>
            <p:ph sz="half" idx="1"/>
          </p:nvPr>
        </p:nvSpPr>
        <p:spPr/>
        <p:txBody>
          <a:bodyPr>
            <a:normAutofit/>
          </a:bodyPr>
          <a:lstStyle/>
          <a:p>
            <a:pPr marL="0" indent="0" algn="ctr">
              <a:spcBef>
                <a:spcPts val="400"/>
              </a:spcBef>
              <a:buNone/>
            </a:pPr>
            <a:r>
              <a:rPr lang="en-US" b="1" dirty="0" smtClean="0"/>
              <a:t>NCLB</a:t>
            </a:r>
          </a:p>
          <a:p>
            <a:pPr marL="0" indent="0">
              <a:spcBef>
                <a:spcPts val="400"/>
              </a:spcBef>
              <a:buNone/>
            </a:pPr>
            <a:r>
              <a:rPr lang="en-US" sz="1800" dirty="0"/>
              <a:t>(E) conduct, with the involvement of parents, an annual evaluation of the content and effectiveness of the parental involvement policy in improving the academic quality of the schools served under this part, including identifying</a:t>
            </a:r>
          </a:p>
          <a:p>
            <a:pPr>
              <a:spcBef>
                <a:spcPts val="400"/>
              </a:spcBef>
            </a:pPr>
            <a:endParaRPr lang="en-US" dirty="0"/>
          </a:p>
        </p:txBody>
      </p:sp>
      <p:sp>
        <p:nvSpPr>
          <p:cNvPr id="10" name="Content Placeholder 5"/>
          <p:cNvSpPr>
            <a:spLocks noGrp="1"/>
          </p:cNvSpPr>
          <p:nvPr>
            <p:ph sz="half" idx="13"/>
          </p:nvPr>
        </p:nvSpPr>
        <p:spPr/>
        <p:txBody>
          <a:bodyPr>
            <a:normAutofit/>
          </a:bodyPr>
          <a:lstStyle/>
          <a:p>
            <a:pPr marL="0" indent="0" algn="ctr">
              <a:spcBef>
                <a:spcPts val="400"/>
              </a:spcBef>
              <a:buNone/>
            </a:pPr>
            <a:r>
              <a:rPr lang="en-US" b="1" dirty="0" smtClean="0"/>
              <a:t>ESSA</a:t>
            </a:r>
          </a:p>
          <a:p>
            <a:pPr marL="0" indent="0">
              <a:spcBef>
                <a:spcPts val="400"/>
              </a:spcBef>
              <a:buNone/>
            </a:pPr>
            <a:r>
              <a:rPr lang="en-US" sz="1800" dirty="0"/>
              <a:t>(D) conduct, with the </a:t>
            </a:r>
            <a:r>
              <a:rPr lang="en-US" sz="1800" b="1" dirty="0">
                <a:solidFill>
                  <a:srgbClr val="C00000"/>
                </a:solidFill>
              </a:rPr>
              <a:t>meaningful </a:t>
            </a:r>
            <a:r>
              <a:rPr lang="en-US" sz="1800" dirty="0"/>
              <a:t>involvement of parents </a:t>
            </a:r>
            <a:r>
              <a:rPr lang="en-US" sz="1800" b="1" dirty="0">
                <a:solidFill>
                  <a:srgbClr val="C00000"/>
                </a:solidFill>
              </a:rPr>
              <a:t>and family members</a:t>
            </a:r>
            <a:r>
              <a:rPr lang="en-US" sz="1800" dirty="0"/>
              <a:t>, an annual evaluation of the content and effectiveness of the parent </a:t>
            </a:r>
            <a:r>
              <a:rPr lang="en-US" sz="1800" b="1" dirty="0">
                <a:solidFill>
                  <a:srgbClr val="C00000"/>
                </a:solidFill>
              </a:rPr>
              <a:t>and family engagement</a:t>
            </a:r>
            <a:r>
              <a:rPr lang="en-US" sz="1800" b="1" dirty="0"/>
              <a:t> </a:t>
            </a:r>
            <a:r>
              <a:rPr lang="en-US" sz="1800" dirty="0"/>
              <a:t>policy in improving the academic quality of </a:t>
            </a:r>
            <a:r>
              <a:rPr lang="en-US" sz="1800" b="1" dirty="0">
                <a:solidFill>
                  <a:srgbClr val="C00000"/>
                </a:solidFill>
              </a:rPr>
              <a:t>all</a:t>
            </a:r>
            <a:r>
              <a:rPr lang="en-US" sz="1800" dirty="0"/>
              <a:t> schools served under this part, including identifying—</a:t>
            </a:r>
          </a:p>
          <a:p>
            <a:pPr marL="0" indent="0">
              <a:spcBef>
                <a:spcPts val="400"/>
              </a:spcBef>
              <a:buNone/>
            </a:pPr>
            <a:endParaRPr lang="en-US" sz="1900" dirty="0"/>
          </a:p>
        </p:txBody>
      </p:sp>
      <p:sp>
        <p:nvSpPr>
          <p:cNvPr id="8" name="TextBox 7"/>
          <p:cNvSpPr txBox="1"/>
          <p:nvPr/>
        </p:nvSpPr>
        <p:spPr>
          <a:xfrm>
            <a:off x="504825" y="5313531"/>
            <a:ext cx="8058150" cy="707886"/>
          </a:xfrm>
          <a:prstGeom prst="rect">
            <a:avLst/>
          </a:prstGeom>
          <a:noFill/>
          <a:ln>
            <a:solidFill>
              <a:srgbClr val="C00000"/>
            </a:solidFill>
          </a:ln>
        </p:spPr>
        <p:txBody>
          <a:bodyPr wrap="square" rtlCol="0">
            <a:spAutoFit/>
          </a:bodyPr>
          <a:lstStyle/>
          <a:p>
            <a:pPr lvl="0" algn="ctr"/>
            <a:r>
              <a:rPr lang="en-US" sz="2000" b="1" i="1" dirty="0">
                <a:solidFill>
                  <a:srgbClr val="000000"/>
                </a:solidFill>
              </a:rPr>
              <a:t>TAKE </a:t>
            </a:r>
            <a:r>
              <a:rPr lang="en-US" sz="2000" b="1" i="1" dirty="0" smtClean="0">
                <a:solidFill>
                  <a:srgbClr val="000000"/>
                </a:solidFill>
              </a:rPr>
              <a:t>AWAY: </a:t>
            </a:r>
            <a:r>
              <a:rPr lang="en-US" sz="2000" i="1" dirty="0" smtClean="0">
                <a:solidFill>
                  <a:prstClr val="black"/>
                </a:solidFill>
              </a:rPr>
              <a:t>Involve </a:t>
            </a:r>
            <a:r>
              <a:rPr lang="en-US" sz="2000" i="1" dirty="0">
                <a:solidFill>
                  <a:prstClr val="black"/>
                </a:solidFill>
              </a:rPr>
              <a:t>parents and </a:t>
            </a:r>
            <a:r>
              <a:rPr lang="en-US" sz="2000" i="1" dirty="0" smtClean="0">
                <a:solidFill>
                  <a:prstClr val="black"/>
                </a:solidFill>
              </a:rPr>
              <a:t>other caregivers </a:t>
            </a:r>
            <a:r>
              <a:rPr lang="en-US" sz="2000" i="1" dirty="0">
                <a:solidFill>
                  <a:prstClr val="black"/>
                </a:solidFill>
              </a:rPr>
              <a:t>in a meaningful </a:t>
            </a:r>
            <a:r>
              <a:rPr lang="en-US" sz="2000" i="1" dirty="0" smtClean="0">
                <a:solidFill>
                  <a:prstClr val="black"/>
                </a:solidFill>
              </a:rPr>
              <a:t>way when </a:t>
            </a:r>
            <a:r>
              <a:rPr lang="en-US" sz="2000" i="1" dirty="0">
                <a:solidFill>
                  <a:prstClr val="black"/>
                </a:solidFill>
              </a:rPr>
              <a:t>conducting annual evaluation of the policy and </a:t>
            </a:r>
            <a:r>
              <a:rPr lang="en-US" sz="2000" i="1" dirty="0" smtClean="0">
                <a:solidFill>
                  <a:prstClr val="black"/>
                </a:solidFill>
              </a:rPr>
              <a:t>program.</a:t>
            </a:r>
            <a:endParaRPr lang="en-US" sz="2000" i="1" dirty="0">
              <a:solidFill>
                <a:prstClr val="black"/>
              </a:solidFill>
            </a:endParaRPr>
          </a:p>
        </p:txBody>
      </p:sp>
    </p:spTree>
    <p:extLst>
      <p:ext uri="{BB962C8B-B14F-4D97-AF65-F5344CB8AC3E}">
        <p14:creationId xmlns:p14="http://schemas.microsoft.com/office/powerpoint/2010/main" val="2810620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LEA Policy</a:t>
            </a:r>
            <a:endParaRPr lang="en-US" dirty="0"/>
          </a:p>
        </p:txBody>
      </p:sp>
      <p:sp>
        <p:nvSpPr>
          <p:cNvPr id="9" name="Content Placeholder 4"/>
          <p:cNvSpPr>
            <a:spLocks noGrp="1"/>
          </p:cNvSpPr>
          <p:nvPr>
            <p:ph sz="half" idx="1"/>
          </p:nvPr>
        </p:nvSpPr>
        <p:spPr/>
        <p:txBody>
          <a:bodyPr>
            <a:normAutofit/>
          </a:bodyPr>
          <a:lstStyle/>
          <a:p>
            <a:pPr marL="0" indent="0" algn="ctr">
              <a:spcBef>
                <a:spcPts val="400"/>
              </a:spcBef>
              <a:buNone/>
            </a:pPr>
            <a:r>
              <a:rPr lang="en-US" b="1" dirty="0" smtClean="0"/>
              <a:t>NCLB</a:t>
            </a:r>
          </a:p>
          <a:p>
            <a:pPr marL="0" indent="0">
              <a:spcBef>
                <a:spcPts val="400"/>
              </a:spcBef>
              <a:buNone/>
            </a:pPr>
            <a:r>
              <a:rPr lang="en-US" sz="1800" dirty="0"/>
              <a:t>barriers to greater participation by parents in activities authorized by this section (with particular attention to parents who are economically disadvantaged, are disabled, have limited English proficiency, have limited literacy, or are of any racial or ethnic minority background),   </a:t>
            </a:r>
            <a:r>
              <a:rPr lang="en-US" sz="1800" i="1" dirty="0"/>
              <a:t>Continued next slide…</a:t>
            </a:r>
          </a:p>
          <a:p>
            <a:pPr>
              <a:spcBef>
                <a:spcPts val="400"/>
              </a:spcBef>
            </a:pPr>
            <a:endParaRPr lang="en-US" dirty="0"/>
          </a:p>
        </p:txBody>
      </p:sp>
      <p:sp>
        <p:nvSpPr>
          <p:cNvPr id="10" name="Content Placeholder 5"/>
          <p:cNvSpPr>
            <a:spLocks noGrp="1"/>
          </p:cNvSpPr>
          <p:nvPr>
            <p:ph sz="half" idx="13"/>
          </p:nvPr>
        </p:nvSpPr>
        <p:spPr/>
        <p:txBody>
          <a:bodyPr>
            <a:normAutofit/>
          </a:bodyPr>
          <a:lstStyle/>
          <a:p>
            <a:pPr marL="0" indent="0" algn="ctr">
              <a:spcBef>
                <a:spcPts val="400"/>
              </a:spcBef>
              <a:buNone/>
            </a:pPr>
            <a:r>
              <a:rPr lang="en-US" b="1" dirty="0" smtClean="0"/>
              <a:t>ESSA</a:t>
            </a:r>
          </a:p>
          <a:p>
            <a:pPr marL="0" indent="0">
              <a:buNone/>
            </a:pPr>
            <a:r>
              <a:rPr lang="en-US" sz="1800" dirty="0"/>
              <a:t>(i) barriers to greater participation by parents in activities authorized by this section (with particular attention to parents who are economically disadvantaged, are disabled, have limited English proficiency, have limited literacy, or are of any racial or ethnic minority background);</a:t>
            </a:r>
          </a:p>
          <a:p>
            <a:pPr marL="0" indent="0">
              <a:spcBef>
                <a:spcPts val="400"/>
              </a:spcBef>
              <a:buNone/>
            </a:pPr>
            <a:r>
              <a:rPr lang="en-US" sz="1800" b="1" dirty="0">
                <a:solidFill>
                  <a:srgbClr val="C00000"/>
                </a:solidFill>
              </a:rPr>
              <a:t>(ii) the needs of parents and family members to assist with the learning of their children, including engaging with school personnel and teachers; and</a:t>
            </a:r>
          </a:p>
          <a:p>
            <a:pPr marL="0" indent="0">
              <a:buNone/>
            </a:pPr>
            <a:r>
              <a:rPr lang="en-US" sz="1800" b="1" dirty="0">
                <a:solidFill>
                  <a:srgbClr val="C00000"/>
                </a:solidFill>
              </a:rPr>
              <a:t>(iii) strategies to support successful school and family interactions;</a:t>
            </a:r>
          </a:p>
          <a:p>
            <a:pPr marL="0" indent="0">
              <a:spcBef>
                <a:spcPts val="400"/>
              </a:spcBef>
              <a:buNone/>
            </a:pPr>
            <a:endParaRPr lang="en-US" sz="1900" dirty="0"/>
          </a:p>
        </p:txBody>
      </p:sp>
      <p:sp>
        <p:nvSpPr>
          <p:cNvPr id="7" name="TextBox 6"/>
          <p:cNvSpPr txBox="1"/>
          <p:nvPr/>
        </p:nvSpPr>
        <p:spPr>
          <a:xfrm>
            <a:off x="504825" y="5715000"/>
            <a:ext cx="8058150" cy="707886"/>
          </a:xfrm>
          <a:prstGeom prst="rect">
            <a:avLst/>
          </a:prstGeom>
          <a:noFill/>
          <a:ln>
            <a:solidFill>
              <a:srgbClr val="C00000"/>
            </a:solidFill>
          </a:ln>
        </p:spPr>
        <p:txBody>
          <a:bodyPr wrap="square" rtlCol="0">
            <a:spAutoFit/>
          </a:bodyPr>
          <a:lstStyle/>
          <a:p>
            <a:pPr lvl="0" algn="ctr"/>
            <a:r>
              <a:rPr lang="en-US" sz="2000" b="1" i="1" dirty="0">
                <a:solidFill>
                  <a:srgbClr val="000000"/>
                </a:solidFill>
              </a:rPr>
              <a:t>TAKE </a:t>
            </a:r>
            <a:r>
              <a:rPr lang="en-US" sz="2000" b="1" i="1" dirty="0" smtClean="0">
                <a:solidFill>
                  <a:srgbClr val="000000"/>
                </a:solidFill>
              </a:rPr>
              <a:t>AWAY: </a:t>
            </a:r>
            <a:r>
              <a:rPr lang="en-US" sz="2000" i="1" dirty="0" smtClean="0">
                <a:solidFill>
                  <a:prstClr val="black"/>
                </a:solidFill>
              </a:rPr>
              <a:t>Involve </a:t>
            </a:r>
            <a:r>
              <a:rPr lang="en-US" sz="2000" i="1" dirty="0">
                <a:solidFill>
                  <a:prstClr val="black"/>
                </a:solidFill>
              </a:rPr>
              <a:t>parents and </a:t>
            </a:r>
            <a:r>
              <a:rPr lang="en-US" sz="2000" i="1" dirty="0" smtClean="0">
                <a:solidFill>
                  <a:prstClr val="black"/>
                </a:solidFill>
              </a:rPr>
              <a:t>other caregivers </a:t>
            </a:r>
            <a:r>
              <a:rPr lang="en-US" sz="2000" i="1" dirty="0">
                <a:solidFill>
                  <a:prstClr val="black"/>
                </a:solidFill>
              </a:rPr>
              <a:t>in a meaningful </a:t>
            </a:r>
            <a:r>
              <a:rPr lang="en-US" sz="2000" i="1" dirty="0" smtClean="0">
                <a:solidFill>
                  <a:prstClr val="black"/>
                </a:solidFill>
              </a:rPr>
              <a:t>way when </a:t>
            </a:r>
            <a:r>
              <a:rPr lang="en-US" sz="2000" i="1" dirty="0">
                <a:solidFill>
                  <a:prstClr val="black"/>
                </a:solidFill>
              </a:rPr>
              <a:t>conducting annual evaluation of </a:t>
            </a:r>
            <a:r>
              <a:rPr lang="en-US" sz="2000" i="1">
                <a:solidFill>
                  <a:prstClr val="black"/>
                </a:solidFill>
              </a:rPr>
              <a:t>the </a:t>
            </a:r>
            <a:r>
              <a:rPr lang="en-US" sz="2000" i="1" smtClean="0">
                <a:solidFill>
                  <a:prstClr val="black"/>
                </a:solidFill>
              </a:rPr>
              <a:t>policies </a:t>
            </a:r>
            <a:r>
              <a:rPr lang="en-US" sz="2000" i="1">
                <a:solidFill>
                  <a:prstClr val="black"/>
                </a:solidFill>
              </a:rPr>
              <a:t>and </a:t>
            </a:r>
            <a:r>
              <a:rPr lang="en-US" sz="2000" i="1" smtClean="0">
                <a:solidFill>
                  <a:prstClr val="black"/>
                </a:solidFill>
              </a:rPr>
              <a:t>programs.</a:t>
            </a:r>
            <a:endParaRPr lang="en-US" sz="2000" i="1" dirty="0">
              <a:solidFill>
                <a:prstClr val="black"/>
              </a:solidFill>
            </a:endParaRPr>
          </a:p>
        </p:txBody>
      </p:sp>
    </p:spTree>
    <p:extLst>
      <p:ext uri="{BB962C8B-B14F-4D97-AF65-F5344CB8AC3E}">
        <p14:creationId xmlns:p14="http://schemas.microsoft.com/office/powerpoint/2010/main" val="3047350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LEA Policy</a:t>
            </a:r>
            <a:endParaRPr lang="en-US" dirty="0"/>
          </a:p>
        </p:txBody>
      </p:sp>
      <p:sp>
        <p:nvSpPr>
          <p:cNvPr id="9" name="Content Placeholder 4"/>
          <p:cNvSpPr>
            <a:spLocks noGrp="1"/>
          </p:cNvSpPr>
          <p:nvPr>
            <p:ph sz="half" idx="1"/>
          </p:nvPr>
        </p:nvSpPr>
        <p:spPr>
          <a:xfrm>
            <a:off x="340591" y="1295399"/>
            <a:ext cx="3886200" cy="4525963"/>
          </a:xfrm>
        </p:spPr>
        <p:txBody>
          <a:bodyPr>
            <a:normAutofit/>
          </a:bodyPr>
          <a:lstStyle/>
          <a:p>
            <a:pPr marL="0" indent="0" algn="ctr">
              <a:spcBef>
                <a:spcPts val="400"/>
              </a:spcBef>
              <a:buNone/>
            </a:pPr>
            <a:r>
              <a:rPr lang="en-US" b="1" dirty="0" smtClean="0"/>
              <a:t>NCLB</a:t>
            </a:r>
          </a:p>
          <a:p>
            <a:pPr marL="0" indent="0">
              <a:spcBef>
                <a:spcPts val="400"/>
              </a:spcBef>
              <a:buNone/>
            </a:pPr>
            <a:r>
              <a:rPr lang="en-US" sz="1800" dirty="0"/>
              <a:t>and use the findings of such evaluation to design strategies for more effective parental involvement, and to revise, if necessary, the parental involvement policies described in this section; and</a:t>
            </a:r>
          </a:p>
          <a:p>
            <a:pPr>
              <a:spcBef>
                <a:spcPts val="400"/>
              </a:spcBef>
            </a:pPr>
            <a:endParaRPr lang="en-US" dirty="0"/>
          </a:p>
        </p:txBody>
      </p:sp>
      <p:sp>
        <p:nvSpPr>
          <p:cNvPr id="10" name="Content Placeholder 5"/>
          <p:cNvSpPr>
            <a:spLocks noGrp="1"/>
          </p:cNvSpPr>
          <p:nvPr>
            <p:ph sz="half" idx="13"/>
          </p:nvPr>
        </p:nvSpPr>
        <p:spPr/>
        <p:txBody>
          <a:bodyPr>
            <a:normAutofit/>
          </a:bodyPr>
          <a:lstStyle/>
          <a:p>
            <a:pPr marL="0" indent="0" algn="ctr">
              <a:spcBef>
                <a:spcPts val="400"/>
              </a:spcBef>
              <a:buNone/>
            </a:pPr>
            <a:r>
              <a:rPr lang="en-US" b="1" dirty="0" smtClean="0"/>
              <a:t>ESSA</a:t>
            </a:r>
          </a:p>
          <a:p>
            <a:pPr marL="0" indent="0">
              <a:buNone/>
            </a:pPr>
            <a:r>
              <a:rPr lang="en-US" sz="1800" dirty="0"/>
              <a:t>(E) use the findings of such evaluation </a:t>
            </a:r>
            <a:r>
              <a:rPr lang="en-US" sz="1800" b="1" dirty="0">
                <a:solidFill>
                  <a:srgbClr val="C00000"/>
                </a:solidFill>
              </a:rPr>
              <a:t>in subparagraph (D) </a:t>
            </a:r>
            <a:r>
              <a:rPr lang="en-US" sz="1800" dirty="0"/>
              <a:t>to design </a:t>
            </a:r>
            <a:r>
              <a:rPr lang="en-US" sz="1800" b="1" dirty="0">
                <a:solidFill>
                  <a:srgbClr val="C00000"/>
                </a:solidFill>
              </a:rPr>
              <a:t>evidence-based </a:t>
            </a:r>
            <a:r>
              <a:rPr lang="en-US" sz="1800" dirty="0"/>
              <a:t>strategies for more effective parental involvement, and to revise, if necessary, the parent </a:t>
            </a:r>
            <a:r>
              <a:rPr lang="en-US" sz="1800" b="1" dirty="0">
                <a:solidFill>
                  <a:srgbClr val="C00000"/>
                </a:solidFill>
              </a:rPr>
              <a:t>and family engagement</a:t>
            </a:r>
            <a:r>
              <a:rPr lang="en-US" sz="1800" b="1" dirty="0"/>
              <a:t> </a:t>
            </a:r>
            <a:r>
              <a:rPr lang="en-US" sz="1800" dirty="0"/>
              <a:t>policies described in this section; and</a:t>
            </a:r>
          </a:p>
          <a:p>
            <a:pPr marL="0" indent="0">
              <a:spcBef>
                <a:spcPts val="400"/>
              </a:spcBef>
              <a:buNone/>
            </a:pPr>
            <a:endParaRPr lang="en-US" sz="1900" dirty="0"/>
          </a:p>
        </p:txBody>
      </p:sp>
      <p:sp>
        <p:nvSpPr>
          <p:cNvPr id="5" name="TextBox 4"/>
          <p:cNvSpPr txBox="1"/>
          <p:nvPr/>
        </p:nvSpPr>
        <p:spPr>
          <a:xfrm>
            <a:off x="269009" y="5159643"/>
            <a:ext cx="8529782" cy="1323439"/>
          </a:xfrm>
          <a:prstGeom prst="rect">
            <a:avLst/>
          </a:prstGeom>
          <a:noFill/>
          <a:ln>
            <a:solidFill>
              <a:srgbClr val="C0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Identify barriers and involve ALL parents and other caregivers in ways to overcome barriers and design strategies for more effective involvement</a:t>
            </a:r>
            <a:r>
              <a:rPr lang="en-US" sz="2000" i="1" dirty="0">
                <a:solidFill>
                  <a:srgbClr val="000000"/>
                </a:solidFill>
              </a:rPr>
              <a:t>.</a:t>
            </a:r>
            <a:r>
              <a:rPr lang="en-US" sz="2000" i="1" dirty="0" smtClean="0">
                <a:solidFill>
                  <a:srgbClr val="000000"/>
                </a:solidFill>
              </a:rPr>
              <a:t> This could include changing policies and procedures.</a:t>
            </a:r>
            <a:endParaRPr lang="en-US" sz="2000" i="1" dirty="0">
              <a:solidFill>
                <a:srgbClr val="000000"/>
              </a:solidFill>
            </a:endParaRPr>
          </a:p>
        </p:txBody>
      </p:sp>
    </p:spTree>
    <p:extLst>
      <p:ext uri="{BB962C8B-B14F-4D97-AF65-F5344CB8AC3E}">
        <p14:creationId xmlns:p14="http://schemas.microsoft.com/office/powerpoint/2010/main" val="2661450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LEA Policy</a:t>
            </a:r>
            <a:endParaRPr lang="en-US" dirty="0"/>
          </a:p>
        </p:txBody>
      </p:sp>
      <p:sp>
        <p:nvSpPr>
          <p:cNvPr id="9" name="Content Placeholder 4"/>
          <p:cNvSpPr>
            <a:spLocks noGrp="1"/>
          </p:cNvSpPr>
          <p:nvPr>
            <p:ph sz="half" idx="1"/>
          </p:nvPr>
        </p:nvSpPr>
        <p:spPr>
          <a:xfrm>
            <a:off x="340591" y="1295399"/>
            <a:ext cx="3886200" cy="4525963"/>
          </a:xfrm>
        </p:spPr>
        <p:txBody>
          <a:bodyPr>
            <a:normAutofit/>
          </a:bodyPr>
          <a:lstStyle/>
          <a:p>
            <a:pPr marL="0" indent="0" algn="ctr">
              <a:spcBef>
                <a:spcPts val="400"/>
              </a:spcBef>
              <a:buNone/>
            </a:pPr>
            <a:r>
              <a:rPr lang="en-US" b="1" dirty="0" smtClean="0"/>
              <a:t>NCLB</a:t>
            </a:r>
          </a:p>
          <a:p>
            <a:pPr marL="0" indent="0">
              <a:spcBef>
                <a:spcPts val="400"/>
              </a:spcBef>
              <a:buNone/>
            </a:pPr>
            <a:r>
              <a:rPr lang="en-US" sz="1800" dirty="0"/>
              <a:t>(F) involve parents in the activities of the schools served under this part.</a:t>
            </a:r>
          </a:p>
          <a:p>
            <a:pPr>
              <a:spcBef>
                <a:spcPts val="400"/>
              </a:spcBef>
            </a:pPr>
            <a:endParaRPr lang="en-US" dirty="0"/>
          </a:p>
        </p:txBody>
      </p:sp>
      <p:sp>
        <p:nvSpPr>
          <p:cNvPr id="10" name="Content Placeholder 5"/>
          <p:cNvSpPr>
            <a:spLocks noGrp="1"/>
          </p:cNvSpPr>
          <p:nvPr>
            <p:ph sz="half" idx="13"/>
          </p:nvPr>
        </p:nvSpPr>
        <p:spPr/>
        <p:txBody>
          <a:bodyPr>
            <a:normAutofit/>
          </a:bodyPr>
          <a:lstStyle/>
          <a:p>
            <a:pPr marL="0" indent="0" algn="ctr">
              <a:spcBef>
                <a:spcPts val="400"/>
              </a:spcBef>
              <a:buNone/>
            </a:pPr>
            <a:r>
              <a:rPr lang="en-US" b="1" dirty="0" smtClean="0"/>
              <a:t>ESSA</a:t>
            </a:r>
          </a:p>
          <a:p>
            <a:pPr marL="0" indent="0">
              <a:buNone/>
            </a:pPr>
            <a:r>
              <a:rPr lang="en-US" sz="1800" dirty="0"/>
              <a:t>(F) involve parents in the activities of the schools served under this part, </a:t>
            </a:r>
            <a:r>
              <a:rPr lang="en-US" sz="1800" b="1" dirty="0">
                <a:solidFill>
                  <a:srgbClr val="C00000"/>
                </a:solidFill>
              </a:rPr>
              <a:t>which may include establishing a parent advisory board comprised of a sufficient number and representative group of parents or family members served by the local educational agency to adequately represent the needs of the population served by such agency for the purposes of developing, revising, and reviewing the parent and family engagement </a:t>
            </a:r>
            <a:r>
              <a:rPr lang="en-US" sz="1800" b="1" dirty="0" smtClean="0">
                <a:solidFill>
                  <a:srgbClr val="C00000"/>
                </a:solidFill>
              </a:rPr>
              <a:t>policy; </a:t>
            </a:r>
            <a:r>
              <a:rPr lang="en-US" sz="1800" b="1" dirty="0">
                <a:solidFill>
                  <a:srgbClr val="C00000"/>
                </a:solidFill>
              </a:rPr>
              <a:t>and (C) in paragraph (3)—</a:t>
            </a:r>
          </a:p>
          <a:p>
            <a:pPr marL="0" indent="0">
              <a:spcBef>
                <a:spcPts val="400"/>
              </a:spcBef>
              <a:buNone/>
            </a:pPr>
            <a:endParaRPr lang="en-US" sz="1900" dirty="0"/>
          </a:p>
        </p:txBody>
      </p:sp>
      <p:sp>
        <p:nvSpPr>
          <p:cNvPr id="5" name="TextBox 4"/>
          <p:cNvSpPr txBox="1"/>
          <p:nvPr/>
        </p:nvSpPr>
        <p:spPr>
          <a:xfrm>
            <a:off x="269009" y="5619818"/>
            <a:ext cx="8529782" cy="707886"/>
          </a:xfrm>
          <a:prstGeom prst="rect">
            <a:avLst/>
          </a:prstGeom>
          <a:noFill/>
          <a:ln>
            <a:solidFill>
              <a:srgbClr val="C00000"/>
            </a:solidFill>
          </a:ln>
        </p:spPr>
        <p:txBody>
          <a:bodyPr wrap="square" rtlCol="0">
            <a:spAutoFit/>
          </a:bodyPr>
          <a:lstStyle/>
          <a:p>
            <a:pPr algn="ctr"/>
            <a:r>
              <a:rPr lang="en-US" sz="2000" b="1" i="1" dirty="0" smtClean="0">
                <a:solidFill>
                  <a:srgbClr val="000000"/>
                </a:solidFill>
              </a:rPr>
              <a:t>TAKE AWAY: </a:t>
            </a:r>
            <a:r>
              <a:rPr lang="en-US" sz="2000" i="1" dirty="0">
                <a:solidFill>
                  <a:srgbClr val="000000"/>
                </a:solidFill>
              </a:rPr>
              <a:t>LEA may establish a parent advisory board to represent needs of the population served.</a:t>
            </a:r>
          </a:p>
        </p:txBody>
      </p:sp>
    </p:spTree>
    <p:extLst>
      <p:ext uri="{BB962C8B-B14F-4D97-AF65-F5344CB8AC3E}">
        <p14:creationId xmlns:p14="http://schemas.microsoft.com/office/powerpoint/2010/main" val="183490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Reservation of Funds</a:t>
            </a:r>
            <a:endParaRPr lang="en-US" dirty="0"/>
          </a:p>
        </p:txBody>
      </p:sp>
    </p:spTree>
    <p:extLst>
      <p:ext uri="{BB962C8B-B14F-4D97-AF65-F5344CB8AC3E}">
        <p14:creationId xmlns:p14="http://schemas.microsoft.com/office/powerpoint/2010/main" val="41575745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Reservation of Funds</a:t>
            </a:r>
            <a:endParaRPr lang="en-US" dirty="0"/>
          </a:p>
        </p:txBody>
      </p:sp>
      <p:sp>
        <p:nvSpPr>
          <p:cNvPr id="9" name="Content Placeholder 4"/>
          <p:cNvSpPr>
            <a:spLocks noGrp="1"/>
          </p:cNvSpPr>
          <p:nvPr>
            <p:ph sz="half" idx="1"/>
          </p:nvPr>
        </p:nvSpPr>
        <p:spPr>
          <a:xfrm>
            <a:off x="340591" y="1295399"/>
            <a:ext cx="3886200" cy="4525963"/>
          </a:xfrm>
        </p:spPr>
        <p:txBody>
          <a:bodyPr>
            <a:normAutofit/>
          </a:bodyPr>
          <a:lstStyle/>
          <a:p>
            <a:pPr marL="0" indent="0" algn="ctr">
              <a:spcBef>
                <a:spcPts val="400"/>
              </a:spcBef>
              <a:buNone/>
            </a:pPr>
            <a:r>
              <a:rPr lang="en-US" b="1" dirty="0" smtClean="0"/>
              <a:t>NCLB</a:t>
            </a:r>
          </a:p>
          <a:p>
            <a:pPr marL="0" indent="0">
              <a:spcBef>
                <a:spcPts val="400"/>
              </a:spcBef>
              <a:buNone/>
            </a:pPr>
            <a:r>
              <a:rPr lang="en-US" sz="1800" dirty="0"/>
              <a:t>(3) RESERVATION-</a:t>
            </a:r>
          </a:p>
          <a:p>
            <a:pPr marL="0" indent="0">
              <a:spcBef>
                <a:spcPts val="400"/>
              </a:spcBef>
              <a:buNone/>
            </a:pPr>
            <a:r>
              <a:rPr lang="en-US" sz="1800" dirty="0"/>
              <a:t>(A) IN GENERAL- Each local educational agency shall reserve not less than 1 percent of such agency's allocation under subpart 2 of this part to carry out this section, </a:t>
            </a:r>
            <a:r>
              <a:rPr lang="en-US" sz="1800" strike="sngStrike" dirty="0"/>
              <a:t>including promoting family literacy and parenting skills, </a:t>
            </a:r>
            <a:r>
              <a:rPr lang="en-US" sz="1800" dirty="0"/>
              <a:t>except that this paragraph shall not apply if 1 percent of such agency's allocation under subpart 2 of this part for the fiscal year for which the determination is made is $5,000 or less.</a:t>
            </a:r>
          </a:p>
          <a:p>
            <a:pPr>
              <a:spcBef>
                <a:spcPts val="400"/>
              </a:spcBef>
            </a:pPr>
            <a:endParaRPr lang="en-US" dirty="0"/>
          </a:p>
        </p:txBody>
      </p:sp>
      <p:sp>
        <p:nvSpPr>
          <p:cNvPr id="10" name="Content Placeholder 5"/>
          <p:cNvSpPr>
            <a:spLocks noGrp="1"/>
          </p:cNvSpPr>
          <p:nvPr>
            <p:ph sz="half" idx="13"/>
          </p:nvPr>
        </p:nvSpPr>
        <p:spPr/>
        <p:txBody>
          <a:bodyPr>
            <a:normAutofit lnSpcReduction="10000"/>
          </a:bodyPr>
          <a:lstStyle/>
          <a:p>
            <a:pPr marL="0" indent="0" algn="ctr">
              <a:spcBef>
                <a:spcPts val="400"/>
              </a:spcBef>
              <a:buNone/>
            </a:pPr>
            <a:r>
              <a:rPr lang="en-US" b="1" dirty="0" smtClean="0"/>
              <a:t>ESSA</a:t>
            </a:r>
          </a:p>
          <a:p>
            <a:pPr marL="0" indent="0">
              <a:buNone/>
            </a:pPr>
            <a:r>
              <a:rPr lang="en-US" sz="1800" dirty="0"/>
              <a:t>(3) RESERVATION-</a:t>
            </a:r>
          </a:p>
          <a:p>
            <a:pPr marL="0" indent="0">
              <a:buNone/>
            </a:pPr>
            <a:r>
              <a:rPr lang="en-US" sz="1800" dirty="0"/>
              <a:t>(A) IN GENERAL.—Each local educational agency shall reserve at least 1 percent of its allocation under subpart 2 </a:t>
            </a:r>
            <a:r>
              <a:rPr lang="en-US" sz="1800" b="1" dirty="0">
                <a:solidFill>
                  <a:srgbClr val="C00000"/>
                </a:solidFill>
              </a:rPr>
              <a:t>to assist schools</a:t>
            </a:r>
            <a:r>
              <a:rPr lang="en-US" sz="1800" dirty="0"/>
              <a:t> to carry out </a:t>
            </a:r>
            <a:r>
              <a:rPr lang="en-US" sz="1800" b="1" dirty="0">
                <a:solidFill>
                  <a:srgbClr val="C00000"/>
                </a:solidFill>
              </a:rPr>
              <a:t>the activities described</a:t>
            </a:r>
            <a:r>
              <a:rPr lang="en-US" sz="1800" dirty="0"/>
              <a:t> in this section, except that this subparagraph shall not apply if 1 percent of such agency’s allocation under subpart, 2 for the fiscal year for which the determination is made is $5,000 or less. </a:t>
            </a:r>
            <a:r>
              <a:rPr lang="en-US" sz="1800" b="1" dirty="0">
                <a:solidFill>
                  <a:srgbClr val="C00000"/>
                </a:solidFill>
              </a:rPr>
              <a:t>Nothing in this subparagraph shall be construed to limit local educational agencies from reserving more than 1 percent of its allocation under subpart 2 to assist schools to carry out activities described in this section.</a:t>
            </a:r>
          </a:p>
          <a:p>
            <a:pPr marL="0" indent="0">
              <a:spcBef>
                <a:spcPts val="400"/>
              </a:spcBef>
              <a:buNone/>
            </a:pPr>
            <a:endParaRPr lang="en-US" sz="1900" dirty="0"/>
          </a:p>
        </p:txBody>
      </p:sp>
      <p:sp>
        <p:nvSpPr>
          <p:cNvPr id="5" name="TextBox 4"/>
          <p:cNvSpPr txBox="1"/>
          <p:nvPr/>
        </p:nvSpPr>
        <p:spPr>
          <a:xfrm>
            <a:off x="340591" y="5867400"/>
            <a:ext cx="8529782" cy="707886"/>
          </a:xfrm>
          <a:prstGeom prst="rect">
            <a:avLst/>
          </a:prstGeom>
          <a:noFill/>
          <a:ln>
            <a:solidFill>
              <a:srgbClr val="C0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LEAs</a:t>
            </a:r>
            <a:r>
              <a:rPr lang="en-US" sz="2000" b="1" i="1" dirty="0" smtClean="0">
                <a:solidFill>
                  <a:srgbClr val="000000"/>
                </a:solidFill>
              </a:rPr>
              <a:t> </a:t>
            </a:r>
            <a:r>
              <a:rPr lang="en-US" sz="2000" i="1" dirty="0">
                <a:solidFill>
                  <a:srgbClr val="000000"/>
                </a:solidFill>
              </a:rPr>
              <a:t>m</a:t>
            </a:r>
            <a:r>
              <a:rPr lang="en-US" sz="2000" i="1" dirty="0" smtClean="0">
                <a:solidFill>
                  <a:srgbClr val="000000"/>
                </a:solidFill>
              </a:rPr>
              <a:t>ust </a:t>
            </a:r>
            <a:r>
              <a:rPr lang="en-US" sz="2000" i="1" dirty="0">
                <a:solidFill>
                  <a:srgbClr val="000000"/>
                </a:solidFill>
              </a:rPr>
              <a:t>reserve 1% of allocation (if over $</a:t>
            </a:r>
            <a:r>
              <a:rPr lang="en-US" sz="2000" i="1" dirty="0" smtClean="0">
                <a:solidFill>
                  <a:srgbClr val="000000"/>
                </a:solidFill>
              </a:rPr>
              <a:t>500,000), but may spend </a:t>
            </a:r>
            <a:r>
              <a:rPr lang="en-US" sz="2000" i="1" dirty="0">
                <a:solidFill>
                  <a:srgbClr val="000000"/>
                </a:solidFill>
              </a:rPr>
              <a:t>more than 1% to carry out described activities.</a:t>
            </a:r>
          </a:p>
        </p:txBody>
      </p:sp>
    </p:spTree>
    <p:extLst>
      <p:ext uri="{BB962C8B-B14F-4D97-AF65-F5344CB8AC3E}">
        <p14:creationId xmlns:p14="http://schemas.microsoft.com/office/powerpoint/2010/main" val="3417208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Reservation of Funds</a:t>
            </a:r>
            <a:endParaRPr lang="en-US" dirty="0"/>
          </a:p>
        </p:txBody>
      </p:sp>
      <p:sp>
        <p:nvSpPr>
          <p:cNvPr id="9" name="Content Placeholder 4"/>
          <p:cNvSpPr>
            <a:spLocks noGrp="1"/>
          </p:cNvSpPr>
          <p:nvPr>
            <p:ph sz="half" idx="1"/>
          </p:nvPr>
        </p:nvSpPr>
        <p:spPr>
          <a:xfrm>
            <a:off x="340591" y="1295399"/>
            <a:ext cx="3886200" cy="4525963"/>
          </a:xfrm>
        </p:spPr>
        <p:txBody>
          <a:bodyPr>
            <a:normAutofit/>
          </a:bodyPr>
          <a:lstStyle/>
          <a:p>
            <a:pPr marL="0" indent="0" algn="ctr">
              <a:spcBef>
                <a:spcPts val="400"/>
              </a:spcBef>
              <a:buNone/>
            </a:pPr>
            <a:r>
              <a:rPr lang="en-US" b="1" dirty="0" smtClean="0"/>
              <a:t>NCLB</a:t>
            </a:r>
          </a:p>
          <a:p>
            <a:pPr marL="0" indent="0">
              <a:spcBef>
                <a:spcPts val="400"/>
              </a:spcBef>
              <a:buNone/>
            </a:pPr>
            <a:r>
              <a:rPr lang="en-US" sz="1800" dirty="0"/>
              <a:t>(B) PARENTAL INPUT- Parents of children receiving services under this part shall be involved in the decisions regarding how funds reserved under subparagraph (A) are allotted for parental involvement activities.</a:t>
            </a:r>
          </a:p>
          <a:p>
            <a:pPr marL="0" indent="0">
              <a:spcBef>
                <a:spcPts val="400"/>
              </a:spcBef>
              <a:buNone/>
            </a:pPr>
            <a:r>
              <a:rPr lang="en-US" sz="1800" dirty="0"/>
              <a:t>(C) DISTRIBUTION OF FUNDS- Not less than </a:t>
            </a:r>
            <a:r>
              <a:rPr lang="en-US" sz="1800" strike="sngStrike" dirty="0"/>
              <a:t>95</a:t>
            </a:r>
            <a:r>
              <a:rPr lang="en-US" sz="1800" dirty="0"/>
              <a:t> percent of the funds reserved  subparagraph (A) shall be distributed to schools served under this part.</a:t>
            </a:r>
          </a:p>
          <a:p>
            <a:pPr>
              <a:spcBef>
                <a:spcPts val="400"/>
              </a:spcBef>
            </a:pPr>
            <a:endParaRPr lang="en-US" dirty="0"/>
          </a:p>
        </p:txBody>
      </p:sp>
      <p:sp>
        <p:nvSpPr>
          <p:cNvPr id="10" name="Content Placeholder 5"/>
          <p:cNvSpPr>
            <a:spLocks noGrp="1"/>
          </p:cNvSpPr>
          <p:nvPr>
            <p:ph sz="half" idx="13"/>
          </p:nvPr>
        </p:nvSpPr>
        <p:spPr/>
        <p:txBody>
          <a:bodyPr>
            <a:normAutofit/>
          </a:bodyPr>
          <a:lstStyle/>
          <a:p>
            <a:pPr marL="0" indent="0" algn="ctr">
              <a:spcBef>
                <a:spcPts val="400"/>
              </a:spcBef>
              <a:buNone/>
            </a:pPr>
            <a:r>
              <a:rPr lang="en-US" b="1" dirty="0" smtClean="0"/>
              <a:t>ESSA</a:t>
            </a:r>
          </a:p>
          <a:p>
            <a:pPr marL="0" indent="0">
              <a:buNone/>
            </a:pPr>
            <a:r>
              <a:rPr lang="en-US" sz="1800" dirty="0"/>
              <a:t>(B) PARENTAL  </a:t>
            </a:r>
            <a:r>
              <a:rPr lang="en-US" sz="1800" b="1" dirty="0">
                <a:solidFill>
                  <a:srgbClr val="C00000"/>
                </a:solidFill>
              </a:rPr>
              <a:t>AND FAMILY MEMBER </a:t>
            </a:r>
            <a:r>
              <a:rPr lang="en-US" sz="1800" dirty="0"/>
              <a:t>INPUT- Parents and family members of children receiving services under this part shall be involved in the decisions regarding how funds reserved under subparagraph (A) are allotted for parental involvement activities.</a:t>
            </a:r>
          </a:p>
          <a:p>
            <a:pPr marL="0" indent="0">
              <a:buNone/>
            </a:pPr>
            <a:r>
              <a:rPr lang="en-US" sz="1800" dirty="0"/>
              <a:t>(C) DISTRIBUTION OF FUNDS- Not less </a:t>
            </a:r>
            <a:r>
              <a:rPr lang="en-US" sz="1800" dirty="0" smtClean="0"/>
              <a:t>than </a:t>
            </a:r>
            <a:r>
              <a:rPr lang="en-US" sz="1800" b="1" dirty="0" smtClean="0">
                <a:solidFill>
                  <a:srgbClr val="C00000"/>
                </a:solidFill>
              </a:rPr>
              <a:t>90</a:t>
            </a:r>
            <a:r>
              <a:rPr lang="en-US" sz="1800" dirty="0" smtClean="0"/>
              <a:t> </a:t>
            </a:r>
            <a:r>
              <a:rPr lang="en-US" sz="1800" dirty="0"/>
              <a:t>percent of the funds reserved subparagraph (A) shall be distributed to schools served under this </a:t>
            </a:r>
            <a:r>
              <a:rPr lang="en-US" sz="1800" b="1" dirty="0">
                <a:solidFill>
                  <a:srgbClr val="C00000"/>
                </a:solidFill>
              </a:rPr>
              <a:t>part with priority given to high need schools</a:t>
            </a:r>
            <a:r>
              <a:rPr lang="en-US" sz="1800" dirty="0"/>
              <a:t>.</a:t>
            </a:r>
          </a:p>
          <a:p>
            <a:pPr marL="0" indent="0">
              <a:spcBef>
                <a:spcPts val="400"/>
              </a:spcBef>
              <a:buNone/>
            </a:pPr>
            <a:endParaRPr lang="en-US" sz="1900" dirty="0"/>
          </a:p>
        </p:txBody>
      </p:sp>
      <p:sp>
        <p:nvSpPr>
          <p:cNvPr id="5" name="TextBox 4"/>
          <p:cNvSpPr txBox="1"/>
          <p:nvPr/>
        </p:nvSpPr>
        <p:spPr>
          <a:xfrm>
            <a:off x="269009" y="5465929"/>
            <a:ext cx="8529782" cy="1015663"/>
          </a:xfrm>
          <a:prstGeom prst="rect">
            <a:avLst/>
          </a:prstGeom>
          <a:noFill/>
          <a:ln>
            <a:solidFill>
              <a:srgbClr val="C0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LEAs must distribute 90% of reserved funds to schools. Involve </a:t>
            </a:r>
            <a:r>
              <a:rPr lang="en-US" sz="2000" i="1" dirty="0">
                <a:solidFill>
                  <a:srgbClr val="000000"/>
                </a:solidFill>
              </a:rPr>
              <a:t>parents and </a:t>
            </a:r>
            <a:r>
              <a:rPr lang="en-US" sz="2000" i="1" dirty="0" smtClean="0">
                <a:solidFill>
                  <a:srgbClr val="000000"/>
                </a:solidFill>
              </a:rPr>
              <a:t>other caregivers </a:t>
            </a:r>
            <a:r>
              <a:rPr lang="en-US" sz="2000" i="1" dirty="0">
                <a:solidFill>
                  <a:srgbClr val="000000"/>
                </a:solidFill>
              </a:rPr>
              <a:t>in decisions on how </a:t>
            </a:r>
            <a:r>
              <a:rPr lang="en-US" sz="2000" i="1" dirty="0" smtClean="0">
                <a:solidFill>
                  <a:srgbClr val="000000"/>
                </a:solidFill>
              </a:rPr>
              <a:t>funds will </a:t>
            </a:r>
            <a:r>
              <a:rPr lang="en-US" sz="2000" i="1" dirty="0">
                <a:solidFill>
                  <a:srgbClr val="000000"/>
                </a:solidFill>
              </a:rPr>
              <a:t>be spent. </a:t>
            </a:r>
            <a:r>
              <a:rPr lang="en-US" sz="2000" i="1" dirty="0" smtClean="0">
                <a:solidFill>
                  <a:srgbClr val="000000"/>
                </a:solidFill>
              </a:rPr>
              <a:t>Priority should be </a:t>
            </a:r>
            <a:r>
              <a:rPr lang="en-US" sz="2000" i="1" dirty="0">
                <a:solidFill>
                  <a:srgbClr val="000000"/>
                </a:solidFill>
              </a:rPr>
              <a:t>given to high need schools.</a:t>
            </a:r>
          </a:p>
        </p:txBody>
      </p:sp>
    </p:spTree>
    <p:extLst>
      <p:ext uri="{BB962C8B-B14F-4D97-AF65-F5344CB8AC3E}">
        <p14:creationId xmlns:p14="http://schemas.microsoft.com/office/powerpoint/2010/main" val="26572360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Reservation of Funds</a:t>
            </a:r>
            <a:endParaRPr lang="en-US" dirty="0"/>
          </a:p>
        </p:txBody>
      </p:sp>
      <p:sp>
        <p:nvSpPr>
          <p:cNvPr id="9" name="Content Placeholder 4"/>
          <p:cNvSpPr>
            <a:spLocks noGrp="1"/>
          </p:cNvSpPr>
          <p:nvPr>
            <p:ph sz="half" idx="1"/>
          </p:nvPr>
        </p:nvSpPr>
        <p:spPr>
          <a:xfrm>
            <a:off x="340591" y="1219200"/>
            <a:ext cx="3886200" cy="4525963"/>
          </a:xfrm>
        </p:spPr>
        <p:txBody>
          <a:bodyPr>
            <a:normAutofit/>
          </a:bodyPr>
          <a:lstStyle/>
          <a:p>
            <a:pPr marL="0" indent="0" algn="ctr">
              <a:spcBef>
                <a:spcPts val="400"/>
              </a:spcBef>
              <a:buNone/>
            </a:pPr>
            <a:r>
              <a:rPr lang="en-US" b="1" dirty="0" smtClean="0"/>
              <a:t>NCLB</a:t>
            </a:r>
          </a:p>
          <a:p>
            <a:pPr>
              <a:spcBef>
                <a:spcPts val="400"/>
              </a:spcBef>
            </a:pPr>
            <a:endParaRPr lang="en-US" dirty="0"/>
          </a:p>
        </p:txBody>
      </p:sp>
      <p:sp>
        <p:nvSpPr>
          <p:cNvPr id="10" name="Content Placeholder 5"/>
          <p:cNvSpPr>
            <a:spLocks noGrp="1"/>
          </p:cNvSpPr>
          <p:nvPr>
            <p:ph sz="half" idx="13"/>
          </p:nvPr>
        </p:nvSpPr>
        <p:spPr>
          <a:xfrm>
            <a:off x="4341091" y="1219200"/>
            <a:ext cx="4572000" cy="5410200"/>
          </a:xfrm>
        </p:spPr>
        <p:txBody>
          <a:bodyPr>
            <a:noAutofit/>
          </a:bodyPr>
          <a:lstStyle/>
          <a:p>
            <a:pPr marL="0" indent="0" algn="ctr">
              <a:spcBef>
                <a:spcPts val="400"/>
              </a:spcBef>
              <a:buNone/>
            </a:pPr>
            <a:r>
              <a:rPr lang="en-US" b="1" dirty="0" smtClean="0"/>
              <a:t>ESSA</a:t>
            </a:r>
          </a:p>
          <a:p>
            <a:pPr marL="0" indent="0">
              <a:spcBef>
                <a:spcPts val="400"/>
              </a:spcBef>
              <a:buNone/>
            </a:pPr>
            <a:r>
              <a:rPr lang="en-US" sz="1700" b="1" dirty="0">
                <a:solidFill>
                  <a:srgbClr val="C00000"/>
                </a:solidFill>
              </a:rPr>
              <a:t>(D) USE OF FUNDS.—Funds reserved under subparagraph (A) by a local educational agency shall be used to carry out activities and strategies consistent with the local educational agency’s parent and family engagement policy, including not less than 1 of the following:</a:t>
            </a:r>
          </a:p>
          <a:p>
            <a:pPr marL="0" indent="0">
              <a:spcBef>
                <a:spcPts val="400"/>
              </a:spcBef>
              <a:buNone/>
            </a:pPr>
            <a:r>
              <a:rPr lang="en-US" sz="1700" b="1" dirty="0">
                <a:solidFill>
                  <a:srgbClr val="C00000"/>
                </a:solidFill>
              </a:rPr>
              <a:t>(i) Supporting schools and nonprofit organizations in providing professional development for local educational agency and school personnel regarding parent and family engagement strategies, which may be provided jointly to teachers, principals, other school leaders, specialized instructional support personnel, paraprofessionals, early childhood educators, and parents and family members.</a:t>
            </a:r>
          </a:p>
          <a:p>
            <a:pPr marL="0" indent="0">
              <a:spcBef>
                <a:spcPts val="400"/>
              </a:spcBef>
              <a:buNone/>
            </a:pPr>
            <a:endParaRPr lang="en-US" sz="1800" dirty="0"/>
          </a:p>
        </p:txBody>
      </p:sp>
      <p:sp>
        <p:nvSpPr>
          <p:cNvPr id="5" name="TextBox 4"/>
          <p:cNvSpPr txBox="1"/>
          <p:nvPr/>
        </p:nvSpPr>
        <p:spPr>
          <a:xfrm>
            <a:off x="454891" y="5029200"/>
            <a:ext cx="3657600" cy="1323439"/>
          </a:xfrm>
          <a:prstGeom prst="rect">
            <a:avLst/>
          </a:prstGeom>
          <a:noFill/>
          <a:ln>
            <a:solidFill>
              <a:srgbClr val="C0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Reserved funds MUST be used to implement at least </a:t>
            </a:r>
            <a:r>
              <a:rPr lang="en-US" sz="2000" i="1" dirty="0">
                <a:solidFill>
                  <a:srgbClr val="000000"/>
                </a:solidFill>
              </a:rPr>
              <a:t>one of </a:t>
            </a:r>
            <a:r>
              <a:rPr lang="en-US" sz="2000" i="1" dirty="0" smtClean="0">
                <a:solidFill>
                  <a:srgbClr val="000000"/>
                </a:solidFill>
              </a:rPr>
              <a:t>five </a:t>
            </a:r>
            <a:r>
              <a:rPr lang="en-US" sz="2000" i="1" dirty="0">
                <a:solidFill>
                  <a:srgbClr val="000000"/>
                </a:solidFill>
              </a:rPr>
              <a:t>strategies (see i thru v</a:t>
            </a:r>
            <a:r>
              <a:rPr lang="en-US" sz="2000" i="1" dirty="0" smtClean="0">
                <a:solidFill>
                  <a:srgbClr val="000000"/>
                </a:solidFill>
              </a:rPr>
              <a:t>). </a:t>
            </a:r>
            <a:endParaRPr lang="en-US" sz="2000" i="1" dirty="0">
              <a:solidFill>
                <a:srgbClr val="000000"/>
              </a:solidFill>
            </a:endParaRPr>
          </a:p>
        </p:txBody>
      </p:sp>
    </p:spTree>
    <p:extLst>
      <p:ext uri="{BB962C8B-B14F-4D97-AF65-F5344CB8AC3E}">
        <p14:creationId xmlns:p14="http://schemas.microsoft.com/office/powerpoint/2010/main" val="7948659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Reservation of Funds</a:t>
            </a:r>
            <a:endParaRPr lang="en-US" dirty="0"/>
          </a:p>
        </p:txBody>
      </p:sp>
      <p:sp>
        <p:nvSpPr>
          <p:cNvPr id="9" name="Content Placeholder 4"/>
          <p:cNvSpPr>
            <a:spLocks noGrp="1"/>
          </p:cNvSpPr>
          <p:nvPr>
            <p:ph sz="half" idx="1"/>
          </p:nvPr>
        </p:nvSpPr>
        <p:spPr>
          <a:xfrm>
            <a:off x="340591" y="1219199"/>
            <a:ext cx="3886200" cy="4525963"/>
          </a:xfrm>
        </p:spPr>
        <p:txBody>
          <a:bodyPr>
            <a:normAutofit/>
          </a:bodyPr>
          <a:lstStyle/>
          <a:p>
            <a:pPr marL="0" indent="0" algn="ctr">
              <a:spcBef>
                <a:spcPts val="400"/>
              </a:spcBef>
              <a:buNone/>
            </a:pPr>
            <a:r>
              <a:rPr lang="en-US" b="1" dirty="0" smtClean="0"/>
              <a:t>NCLB</a:t>
            </a:r>
          </a:p>
          <a:p>
            <a:pPr>
              <a:spcBef>
                <a:spcPts val="400"/>
              </a:spcBef>
            </a:pPr>
            <a:endParaRPr lang="en-US" dirty="0"/>
          </a:p>
        </p:txBody>
      </p:sp>
      <p:sp>
        <p:nvSpPr>
          <p:cNvPr id="10" name="Content Placeholder 5"/>
          <p:cNvSpPr>
            <a:spLocks noGrp="1"/>
          </p:cNvSpPr>
          <p:nvPr>
            <p:ph sz="half" idx="13"/>
          </p:nvPr>
        </p:nvSpPr>
        <p:spPr>
          <a:xfrm>
            <a:off x="4341091" y="1219200"/>
            <a:ext cx="4572000" cy="5410200"/>
          </a:xfrm>
        </p:spPr>
        <p:txBody>
          <a:bodyPr>
            <a:noAutofit/>
          </a:bodyPr>
          <a:lstStyle/>
          <a:p>
            <a:pPr marL="0" indent="0" algn="ctr">
              <a:spcBef>
                <a:spcPts val="400"/>
              </a:spcBef>
              <a:buNone/>
            </a:pPr>
            <a:r>
              <a:rPr lang="en-US" b="1" dirty="0" smtClean="0"/>
              <a:t>ESSA</a:t>
            </a:r>
          </a:p>
          <a:p>
            <a:pPr marL="0" indent="0">
              <a:spcBef>
                <a:spcPts val="400"/>
              </a:spcBef>
              <a:buNone/>
            </a:pPr>
            <a:r>
              <a:rPr lang="en-US" sz="1800" b="1" dirty="0">
                <a:solidFill>
                  <a:srgbClr val="C00000"/>
                </a:solidFill>
              </a:rPr>
              <a:t>(ii) Supporting programs that reach parents and family members at home, in the community, and at school.</a:t>
            </a:r>
          </a:p>
          <a:p>
            <a:pPr marL="0" indent="0">
              <a:spcBef>
                <a:spcPts val="400"/>
              </a:spcBef>
              <a:buNone/>
            </a:pPr>
            <a:r>
              <a:rPr lang="en-US" sz="1800" b="1" dirty="0">
                <a:solidFill>
                  <a:srgbClr val="C00000"/>
                </a:solidFill>
              </a:rPr>
              <a:t>(iii) Disseminating information on best practices focused on parent and family engagement, especially best practices for increasing the engagement of economically disadvantaged parents and family members. </a:t>
            </a:r>
            <a:endParaRPr lang="en-US" sz="1800" b="1" dirty="0" smtClean="0">
              <a:solidFill>
                <a:srgbClr val="C00000"/>
              </a:solidFill>
            </a:endParaRPr>
          </a:p>
          <a:p>
            <a:pPr marL="0" indent="0">
              <a:spcBef>
                <a:spcPts val="400"/>
              </a:spcBef>
              <a:buNone/>
            </a:pPr>
            <a:endParaRPr lang="en-US" sz="1800" dirty="0"/>
          </a:p>
        </p:txBody>
      </p:sp>
      <p:sp>
        <p:nvSpPr>
          <p:cNvPr id="7" name="TextBox 6"/>
          <p:cNvSpPr txBox="1"/>
          <p:nvPr/>
        </p:nvSpPr>
        <p:spPr>
          <a:xfrm>
            <a:off x="454891" y="5083443"/>
            <a:ext cx="3657600" cy="1323439"/>
          </a:xfrm>
          <a:prstGeom prst="rect">
            <a:avLst/>
          </a:prstGeom>
          <a:noFill/>
          <a:ln>
            <a:solidFill>
              <a:srgbClr val="C0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Reserved funds MUST be used to implement at least </a:t>
            </a:r>
            <a:r>
              <a:rPr lang="en-US" sz="2000" i="1" dirty="0">
                <a:solidFill>
                  <a:srgbClr val="000000"/>
                </a:solidFill>
              </a:rPr>
              <a:t>one of </a:t>
            </a:r>
            <a:r>
              <a:rPr lang="en-US" sz="2000" i="1" dirty="0" smtClean="0">
                <a:solidFill>
                  <a:srgbClr val="000000"/>
                </a:solidFill>
              </a:rPr>
              <a:t>five </a:t>
            </a:r>
            <a:r>
              <a:rPr lang="en-US" sz="2000" i="1" dirty="0">
                <a:solidFill>
                  <a:srgbClr val="000000"/>
                </a:solidFill>
              </a:rPr>
              <a:t>strategies (see i thru v</a:t>
            </a:r>
            <a:r>
              <a:rPr lang="en-US" sz="2000" i="1" dirty="0" smtClean="0">
                <a:solidFill>
                  <a:srgbClr val="000000"/>
                </a:solidFill>
              </a:rPr>
              <a:t>). </a:t>
            </a:r>
            <a:endParaRPr lang="en-US" sz="2000" i="1" dirty="0">
              <a:solidFill>
                <a:srgbClr val="000000"/>
              </a:solidFill>
            </a:endParaRPr>
          </a:p>
        </p:txBody>
      </p:sp>
    </p:spTree>
    <p:extLst>
      <p:ext uri="{BB962C8B-B14F-4D97-AF65-F5344CB8AC3E}">
        <p14:creationId xmlns:p14="http://schemas.microsoft.com/office/powerpoint/2010/main" val="1018732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810000"/>
            <a:ext cx="8610600" cy="2209800"/>
          </a:xfrm>
        </p:spPr>
        <p:txBody>
          <a:bodyPr>
            <a:noAutofit/>
          </a:bodyPr>
          <a:lstStyle/>
          <a:p>
            <a:r>
              <a:rPr lang="en-US" sz="3200" dirty="0" smtClean="0"/>
              <a:t>Brinn Obermiller</a:t>
            </a:r>
            <a:r>
              <a:rPr lang="en-US" dirty="0"/>
              <a:t/>
            </a:r>
            <a:br>
              <a:rPr lang="en-US" dirty="0"/>
            </a:br>
            <a:r>
              <a:rPr lang="en-US" sz="2400" dirty="0" smtClean="0"/>
              <a:t>Title IV and Family Engagement Director</a:t>
            </a:r>
            <a:br>
              <a:rPr lang="en-US" sz="2400" dirty="0" smtClean="0"/>
            </a:br>
            <a:r>
              <a:rPr lang="en-US" dirty="0" smtClean="0"/>
              <a:t>Consolidated Planning &amp; Monitoring</a:t>
            </a:r>
            <a:br>
              <a:rPr lang="en-US" dirty="0" smtClean="0"/>
            </a:br>
            <a:r>
              <a:rPr lang="en-US" sz="2400" dirty="0" smtClean="0"/>
              <a:t>Brinn.Obermiller@tn.gov</a:t>
            </a:r>
            <a:br>
              <a:rPr lang="en-US" sz="2400" dirty="0" smtClean="0"/>
            </a:br>
            <a:r>
              <a:rPr lang="en-US" sz="2400" dirty="0" smtClean="0"/>
              <a:t>(615) 770-1802</a:t>
            </a:r>
            <a:endParaRPr lang="en-US" sz="2400" dirty="0"/>
          </a:p>
        </p:txBody>
      </p:sp>
    </p:spTree>
    <p:extLst>
      <p:ext uri="{BB962C8B-B14F-4D97-AF65-F5344CB8AC3E}">
        <p14:creationId xmlns:p14="http://schemas.microsoft.com/office/powerpoint/2010/main" val="21971502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Reservation of Funds</a:t>
            </a:r>
            <a:endParaRPr lang="en-US" dirty="0"/>
          </a:p>
        </p:txBody>
      </p:sp>
      <p:sp>
        <p:nvSpPr>
          <p:cNvPr id="9" name="Content Placeholder 4"/>
          <p:cNvSpPr>
            <a:spLocks noGrp="1"/>
          </p:cNvSpPr>
          <p:nvPr>
            <p:ph sz="half" idx="1"/>
          </p:nvPr>
        </p:nvSpPr>
        <p:spPr>
          <a:xfrm>
            <a:off x="340591" y="1219200"/>
            <a:ext cx="3886200" cy="4525963"/>
          </a:xfrm>
        </p:spPr>
        <p:txBody>
          <a:bodyPr>
            <a:normAutofit/>
          </a:bodyPr>
          <a:lstStyle/>
          <a:p>
            <a:pPr marL="0" indent="0" algn="ctr">
              <a:spcBef>
                <a:spcPts val="400"/>
              </a:spcBef>
              <a:buNone/>
            </a:pPr>
            <a:r>
              <a:rPr lang="en-US" b="1" dirty="0" smtClean="0"/>
              <a:t>NCLB</a:t>
            </a:r>
          </a:p>
          <a:p>
            <a:pPr>
              <a:spcBef>
                <a:spcPts val="400"/>
              </a:spcBef>
            </a:pPr>
            <a:endParaRPr lang="en-US" dirty="0"/>
          </a:p>
        </p:txBody>
      </p:sp>
      <p:sp>
        <p:nvSpPr>
          <p:cNvPr id="10" name="Content Placeholder 5"/>
          <p:cNvSpPr>
            <a:spLocks noGrp="1"/>
          </p:cNvSpPr>
          <p:nvPr>
            <p:ph sz="half" idx="13"/>
          </p:nvPr>
        </p:nvSpPr>
        <p:spPr>
          <a:xfrm>
            <a:off x="4341091" y="1219200"/>
            <a:ext cx="4572000" cy="5410200"/>
          </a:xfrm>
        </p:spPr>
        <p:txBody>
          <a:bodyPr>
            <a:noAutofit/>
          </a:bodyPr>
          <a:lstStyle/>
          <a:p>
            <a:pPr marL="0" indent="0" algn="ctr">
              <a:spcBef>
                <a:spcPts val="400"/>
              </a:spcBef>
              <a:buNone/>
            </a:pPr>
            <a:r>
              <a:rPr lang="en-US" b="1" dirty="0" smtClean="0"/>
              <a:t>ESSA</a:t>
            </a:r>
          </a:p>
          <a:p>
            <a:pPr marL="0" indent="0">
              <a:spcBef>
                <a:spcPts val="400"/>
              </a:spcBef>
              <a:buNone/>
            </a:pPr>
            <a:r>
              <a:rPr lang="en-US" sz="1800" b="1" dirty="0">
                <a:solidFill>
                  <a:srgbClr val="C00000"/>
                </a:solidFill>
              </a:rPr>
              <a:t>(iv) Collaborating, or providing subgrants to schools to enable such schools to collaborate, with community-based or other organizations or employers with a record of success in improving and increasing parent and family engagement.</a:t>
            </a:r>
          </a:p>
          <a:p>
            <a:pPr marL="0" indent="0">
              <a:spcBef>
                <a:spcPts val="400"/>
              </a:spcBef>
              <a:buNone/>
            </a:pPr>
            <a:r>
              <a:rPr lang="en-US" sz="1800" b="1" dirty="0">
                <a:solidFill>
                  <a:srgbClr val="C00000"/>
                </a:solidFill>
              </a:rPr>
              <a:t>(v) Engaging in any other activities and strategies that the local educational agency determines are appropriate and consistent with such agency’s parent and family engagement policy;</a:t>
            </a:r>
          </a:p>
          <a:p>
            <a:pPr marL="0" indent="0">
              <a:spcBef>
                <a:spcPts val="400"/>
              </a:spcBef>
              <a:buNone/>
            </a:pPr>
            <a:endParaRPr lang="en-US" sz="1800" dirty="0"/>
          </a:p>
        </p:txBody>
      </p:sp>
      <p:sp>
        <p:nvSpPr>
          <p:cNvPr id="7" name="TextBox 6"/>
          <p:cNvSpPr txBox="1"/>
          <p:nvPr/>
        </p:nvSpPr>
        <p:spPr>
          <a:xfrm>
            <a:off x="454891" y="5083443"/>
            <a:ext cx="3657600" cy="1323439"/>
          </a:xfrm>
          <a:prstGeom prst="rect">
            <a:avLst/>
          </a:prstGeom>
          <a:noFill/>
          <a:ln>
            <a:solidFill>
              <a:srgbClr val="C0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Reserved funds MUST be used to implement at least </a:t>
            </a:r>
            <a:r>
              <a:rPr lang="en-US" sz="2000" i="1" dirty="0">
                <a:solidFill>
                  <a:srgbClr val="000000"/>
                </a:solidFill>
              </a:rPr>
              <a:t>one of </a:t>
            </a:r>
            <a:r>
              <a:rPr lang="en-US" sz="2000" i="1" dirty="0" smtClean="0">
                <a:solidFill>
                  <a:srgbClr val="000000"/>
                </a:solidFill>
              </a:rPr>
              <a:t>five </a:t>
            </a:r>
            <a:r>
              <a:rPr lang="en-US" sz="2000" i="1" dirty="0">
                <a:solidFill>
                  <a:srgbClr val="000000"/>
                </a:solidFill>
              </a:rPr>
              <a:t>strategies (see i thru v</a:t>
            </a:r>
            <a:r>
              <a:rPr lang="en-US" sz="2000" i="1" dirty="0" smtClean="0">
                <a:solidFill>
                  <a:srgbClr val="000000"/>
                </a:solidFill>
              </a:rPr>
              <a:t>). </a:t>
            </a:r>
            <a:endParaRPr lang="en-US" sz="2000" i="1" dirty="0">
              <a:solidFill>
                <a:srgbClr val="000000"/>
              </a:solidFill>
            </a:endParaRPr>
          </a:p>
        </p:txBody>
      </p:sp>
    </p:spTree>
    <p:extLst>
      <p:ext uri="{BB962C8B-B14F-4D97-AF65-F5344CB8AC3E}">
        <p14:creationId xmlns:p14="http://schemas.microsoft.com/office/powerpoint/2010/main" val="14217050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School Policy</a:t>
            </a:r>
            <a:endParaRPr lang="en-US" dirty="0"/>
          </a:p>
        </p:txBody>
      </p:sp>
    </p:spTree>
    <p:extLst>
      <p:ext uri="{BB962C8B-B14F-4D97-AF65-F5344CB8AC3E}">
        <p14:creationId xmlns:p14="http://schemas.microsoft.com/office/powerpoint/2010/main" val="2459794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School Policy</a:t>
            </a:r>
            <a:endParaRPr lang="en-US" dirty="0"/>
          </a:p>
        </p:txBody>
      </p:sp>
      <p:sp>
        <p:nvSpPr>
          <p:cNvPr id="9" name="Content Placeholder 4"/>
          <p:cNvSpPr>
            <a:spLocks noGrp="1"/>
          </p:cNvSpPr>
          <p:nvPr>
            <p:ph sz="half" idx="1"/>
          </p:nvPr>
        </p:nvSpPr>
        <p:spPr>
          <a:xfrm>
            <a:off x="152400" y="1225377"/>
            <a:ext cx="4200517" cy="4565823"/>
          </a:xfrm>
        </p:spPr>
        <p:txBody>
          <a:bodyPr>
            <a:noAutofit/>
          </a:bodyPr>
          <a:lstStyle/>
          <a:p>
            <a:pPr marL="0" indent="0" algn="ctr">
              <a:spcBef>
                <a:spcPts val="400"/>
              </a:spcBef>
              <a:buNone/>
            </a:pPr>
            <a:r>
              <a:rPr lang="en-US" b="1" dirty="0" smtClean="0"/>
              <a:t>NCLB</a:t>
            </a:r>
          </a:p>
          <a:p>
            <a:pPr marL="0" indent="0">
              <a:spcBef>
                <a:spcPts val="400"/>
              </a:spcBef>
              <a:buNone/>
            </a:pPr>
            <a:r>
              <a:rPr lang="en-US" sz="1800" dirty="0"/>
              <a:t>(b) SCHOOL </a:t>
            </a:r>
            <a:r>
              <a:rPr lang="en-US" sz="1800" dirty="0" smtClean="0"/>
              <a:t>PARENTAL </a:t>
            </a:r>
            <a:r>
              <a:rPr lang="en-US" sz="1800" strike="sngStrike" dirty="0" smtClean="0"/>
              <a:t>INVOLVEMENT</a:t>
            </a:r>
            <a:r>
              <a:rPr lang="en-US" sz="1800" dirty="0" smtClean="0"/>
              <a:t> </a:t>
            </a:r>
            <a:r>
              <a:rPr lang="en-US" sz="1800" dirty="0"/>
              <a:t>POLICY- </a:t>
            </a:r>
          </a:p>
          <a:p>
            <a:pPr marL="0" indent="0">
              <a:spcBef>
                <a:spcPts val="400"/>
              </a:spcBef>
              <a:buNone/>
            </a:pPr>
            <a:r>
              <a:rPr lang="en-US" sz="1800" dirty="0"/>
              <a:t>(1) IN GENERAL- Each school served under this part shall jointly develop with, and distribute to, parents of participating children a written parental involvement policy, agreed on by such parents, that shall describe the means for carrying out the requirements of subsections (c) through (f</a:t>
            </a:r>
            <a:r>
              <a:rPr lang="en-US" sz="1800" dirty="0" smtClean="0"/>
              <a:t>). </a:t>
            </a:r>
            <a:r>
              <a:rPr lang="en-US" sz="1800" i="1" dirty="0" smtClean="0"/>
              <a:t>Continued on next slide…</a:t>
            </a:r>
            <a:endParaRPr lang="en-US" sz="1800" dirty="0"/>
          </a:p>
        </p:txBody>
      </p:sp>
      <p:sp>
        <p:nvSpPr>
          <p:cNvPr id="10" name="Content Placeholder 5"/>
          <p:cNvSpPr>
            <a:spLocks noGrp="1"/>
          </p:cNvSpPr>
          <p:nvPr>
            <p:ph sz="half" idx="13"/>
          </p:nvPr>
        </p:nvSpPr>
        <p:spPr>
          <a:xfrm>
            <a:off x="4419600" y="1225377"/>
            <a:ext cx="4419600" cy="3880023"/>
          </a:xfrm>
        </p:spPr>
        <p:txBody>
          <a:bodyPr>
            <a:normAutofit/>
          </a:bodyPr>
          <a:lstStyle/>
          <a:p>
            <a:pPr marL="0" indent="0" algn="ctr">
              <a:spcBef>
                <a:spcPts val="400"/>
              </a:spcBef>
              <a:buNone/>
            </a:pPr>
            <a:r>
              <a:rPr lang="en-US" b="1" dirty="0" smtClean="0"/>
              <a:t>ESSA</a:t>
            </a:r>
          </a:p>
          <a:p>
            <a:pPr marL="0" indent="0">
              <a:spcBef>
                <a:spcPts val="400"/>
              </a:spcBef>
              <a:buNone/>
            </a:pPr>
            <a:r>
              <a:rPr lang="en-US" sz="1800" dirty="0"/>
              <a:t>(b) SCHOOL PARENT </a:t>
            </a:r>
            <a:r>
              <a:rPr lang="en-US" sz="1800" b="1" dirty="0">
                <a:solidFill>
                  <a:srgbClr val="C00000"/>
                </a:solidFill>
              </a:rPr>
              <a:t>AND FAMILY </a:t>
            </a:r>
            <a:r>
              <a:rPr lang="en-US" sz="1800" b="1" dirty="0" smtClean="0">
                <a:solidFill>
                  <a:srgbClr val="C00000"/>
                </a:solidFill>
              </a:rPr>
              <a:t>ENGAGEMENT</a:t>
            </a:r>
            <a:r>
              <a:rPr lang="en-US" sz="1800" dirty="0" smtClean="0"/>
              <a:t> </a:t>
            </a:r>
            <a:r>
              <a:rPr lang="en-US" sz="1800" dirty="0"/>
              <a:t>POLICY- </a:t>
            </a:r>
          </a:p>
          <a:p>
            <a:pPr marL="0" indent="0">
              <a:spcBef>
                <a:spcPts val="400"/>
              </a:spcBef>
              <a:buNone/>
            </a:pPr>
            <a:r>
              <a:rPr lang="en-US" sz="1800" dirty="0"/>
              <a:t>(1) IN GENERAL- Each school served under this part shall jointly develop with, and distribute to, parents </a:t>
            </a:r>
            <a:r>
              <a:rPr lang="en-US" sz="1800" b="1" dirty="0">
                <a:solidFill>
                  <a:srgbClr val="C00000"/>
                </a:solidFill>
              </a:rPr>
              <a:t>and family members </a:t>
            </a:r>
            <a:r>
              <a:rPr lang="en-US" sz="1800" dirty="0"/>
              <a:t>of participating children a written parent </a:t>
            </a:r>
            <a:r>
              <a:rPr lang="en-US" sz="1800" b="1" dirty="0">
                <a:solidFill>
                  <a:srgbClr val="C00000"/>
                </a:solidFill>
              </a:rPr>
              <a:t>and family engagement</a:t>
            </a:r>
            <a:r>
              <a:rPr lang="en-US" sz="1800" dirty="0"/>
              <a:t> policy, agreed on by such parents, that shall describe the means for carrying out the requirements of subsections (c) through (f). </a:t>
            </a:r>
            <a:r>
              <a:rPr lang="en-US" sz="1800" i="1" dirty="0" smtClean="0"/>
              <a:t>Continued on next slide…</a:t>
            </a:r>
            <a:endParaRPr lang="en-US" sz="1800" i="1" dirty="0"/>
          </a:p>
        </p:txBody>
      </p:sp>
      <p:sp>
        <p:nvSpPr>
          <p:cNvPr id="7" name="TextBox 6"/>
          <p:cNvSpPr txBox="1"/>
          <p:nvPr/>
        </p:nvSpPr>
        <p:spPr>
          <a:xfrm>
            <a:off x="190500" y="5410200"/>
            <a:ext cx="8686800" cy="707886"/>
          </a:xfrm>
          <a:prstGeom prst="rect">
            <a:avLst/>
          </a:prstGeom>
          <a:noFill/>
          <a:ln>
            <a:solidFill>
              <a:srgbClr val="C0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Involve parents and other caregivers in developing the school policy. </a:t>
            </a:r>
            <a:endParaRPr lang="en-US" sz="2000" i="1" dirty="0">
              <a:solidFill>
                <a:srgbClr val="000000"/>
              </a:solidFill>
            </a:endParaRPr>
          </a:p>
        </p:txBody>
      </p:sp>
    </p:spTree>
    <p:extLst>
      <p:ext uri="{BB962C8B-B14F-4D97-AF65-F5344CB8AC3E}">
        <p14:creationId xmlns:p14="http://schemas.microsoft.com/office/powerpoint/2010/main" val="13516158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School Policy</a:t>
            </a:r>
            <a:endParaRPr lang="en-US" dirty="0"/>
          </a:p>
        </p:txBody>
      </p:sp>
      <p:sp>
        <p:nvSpPr>
          <p:cNvPr id="9" name="Content Placeholder 4"/>
          <p:cNvSpPr>
            <a:spLocks noGrp="1"/>
          </p:cNvSpPr>
          <p:nvPr>
            <p:ph sz="half" idx="1"/>
          </p:nvPr>
        </p:nvSpPr>
        <p:spPr>
          <a:xfrm>
            <a:off x="152400" y="1219199"/>
            <a:ext cx="4200517" cy="3429001"/>
          </a:xfrm>
        </p:spPr>
        <p:txBody>
          <a:bodyPr>
            <a:noAutofit/>
          </a:bodyPr>
          <a:lstStyle/>
          <a:p>
            <a:pPr marL="0" indent="0" algn="ctr">
              <a:spcBef>
                <a:spcPts val="400"/>
              </a:spcBef>
              <a:buNone/>
            </a:pPr>
            <a:r>
              <a:rPr lang="en-US" b="1" dirty="0" smtClean="0"/>
              <a:t>NCLB</a:t>
            </a:r>
          </a:p>
          <a:p>
            <a:pPr marL="0" indent="0">
              <a:spcBef>
                <a:spcPts val="400"/>
              </a:spcBef>
              <a:buNone/>
            </a:pPr>
            <a:r>
              <a:rPr lang="en-US" sz="1800" dirty="0" smtClean="0"/>
              <a:t>Parents </a:t>
            </a:r>
            <a:r>
              <a:rPr lang="en-US" sz="1800" dirty="0"/>
              <a:t>shall be notified of the policy in an understandable and uniform format and, to the extent practicable, provided in a language the parents can understand. Such policy shall be made available to the local community and updated periodically to meet the changing needs of parents and the school.</a:t>
            </a:r>
          </a:p>
          <a:p>
            <a:pPr>
              <a:spcBef>
                <a:spcPts val="400"/>
              </a:spcBef>
            </a:pPr>
            <a:endParaRPr lang="en-US" sz="1800" dirty="0"/>
          </a:p>
        </p:txBody>
      </p:sp>
      <p:sp>
        <p:nvSpPr>
          <p:cNvPr id="10" name="Content Placeholder 5"/>
          <p:cNvSpPr>
            <a:spLocks noGrp="1"/>
          </p:cNvSpPr>
          <p:nvPr>
            <p:ph sz="half" idx="13"/>
          </p:nvPr>
        </p:nvSpPr>
        <p:spPr>
          <a:xfrm>
            <a:off x="4419600" y="1219199"/>
            <a:ext cx="4419600" cy="3352801"/>
          </a:xfrm>
        </p:spPr>
        <p:txBody>
          <a:bodyPr>
            <a:normAutofit/>
          </a:bodyPr>
          <a:lstStyle/>
          <a:p>
            <a:pPr marL="0" indent="0" algn="ctr">
              <a:spcBef>
                <a:spcPts val="400"/>
              </a:spcBef>
              <a:buNone/>
            </a:pPr>
            <a:r>
              <a:rPr lang="en-US" b="1" dirty="0" smtClean="0"/>
              <a:t>ESSA</a:t>
            </a:r>
          </a:p>
          <a:p>
            <a:pPr marL="0" indent="0">
              <a:spcBef>
                <a:spcPts val="400"/>
              </a:spcBef>
              <a:buNone/>
            </a:pPr>
            <a:r>
              <a:rPr lang="en-US" sz="1800" dirty="0" smtClean="0"/>
              <a:t>Parents </a:t>
            </a:r>
            <a:r>
              <a:rPr lang="en-US" sz="1800" dirty="0"/>
              <a:t>shall be notified of the policy in an understandable and uniform format and, to the extent practicable, provided in a language the parents can understand. Such policy shall be made available to the local community and updated periodically to meet the changing needs of parents and the school.</a:t>
            </a:r>
          </a:p>
          <a:p>
            <a:pPr marL="0" indent="0">
              <a:spcBef>
                <a:spcPts val="400"/>
              </a:spcBef>
              <a:buNone/>
            </a:pPr>
            <a:endParaRPr lang="en-US" sz="1900" dirty="0"/>
          </a:p>
        </p:txBody>
      </p:sp>
      <p:sp>
        <p:nvSpPr>
          <p:cNvPr id="5" name="TextBox 4"/>
          <p:cNvSpPr txBox="1"/>
          <p:nvPr/>
        </p:nvSpPr>
        <p:spPr>
          <a:xfrm>
            <a:off x="190500" y="5486400"/>
            <a:ext cx="8686800" cy="707886"/>
          </a:xfrm>
          <a:prstGeom prst="rect">
            <a:avLst/>
          </a:prstGeom>
          <a:noFill/>
          <a:ln>
            <a:solidFill>
              <a:srgbClr val="C00000"/>
            </a:solidFill>
          </a:ln>
        </p:spPr>
        <p:txBody>
          <a:bodyPr wrap="square" rtlCol="0">
            <a:spAutoFit/>
          </a:bodyPr>
          <a:lstStyle/>
          <a:p>
            <a:pPr algn="ctr"/>
            <a:r>
              <a:rPr lang="en-US" sz="2000" b="1" i="1" dirty="0" smtClean="0">
                <a:solidFill>
                  <a:prstClr val="black"/>
                </a:solidFill>
              </a:rPr>
              <a:t>TAKE AWAY: </a:t>
            </a:r>
            <a:r>
              <a:rPr lang="en-US" sz="2000" i="1" dirty="0" smtClean="0">
                <a:solidFill>
                  <a:prstClr val="black"/>
                </a:solidFill>
              </a:rPr>
              <a:t>The school policy should be distributed to all parents in an understandable format and language. </a:t>
            </a:r>
            <a:endParaRPr lang="en-US" sz="2000" i="1" dirty="0">
              <a:solidFill>
                <a:prstClr val="black"/>
              </a:solidFill>
            </a:endParaRPr>
          </a:p>
        </p:txBody>
      </p:sp>
    </p:spTree>
    <p:extLst>
      <p:ext uri="{BB962C8B-B14F-4D97-AF65-F5344CB8AC3E}">
        <p14:creationId xmlns:p14="http://schemas.microsoft.com/office/powerpoint/2010/main" val="3135629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School Policy</a:t>
            </a:r>
            <a:endParaRPr lang="en-US" dirty="0"/>
          </a:p>
        </p:txBody>
      </p:sp>
      <p:sp>
        <p:nvSpPr>
          <p:cNvPr id="9" name="Content Placeholder 4"/>
          <p:cNvSpPr>
            <a:spLocks noGrp="1"/>
          </p:cNvSpPr>
          <p:nvPr>
            <p:ph sz="half" idx="1"/>
          </p:nvPr>
        </p:nvSpPr>
        <p:spPr>
          <a:xfrm>
            <a:off x="152400" y="1219199"/>
            <a:ext cx="4200517" cy="4191001"/>
          </a:xfrm>
        </p:spPr>
        <p:txBody>
          <a:bodyPr>
            <a:noAutofit/>
          </a:bodyPr>
          <a:lstStyle/>
          <a:p>
            <a:pPr marL="0" indent="0" algn="ctr">
              <a:spcBef>
                <a:spcPts val="400"/>
              </a:spcBef>
              <a:buNone/>
            </a:pPr>
            <a:r>
              <a:rPr lang="en-US" b="1" dirty="0" smtClean="0"/>
              <a:t>NCLB</a:t>
            </a:r>
          </a:p>
          <a:p>
            <a:pPr marL="0" indent="0">
              <a:spcBef>
                <a:spcPts val="400"/>
              </a:spcBef>
              <a:buNone/>
            </a:pPr>
            <a:r>
              <a:rPr lang="en-US" sz="1800" dirty="0"/>
              <a:t>(2) SPECIAL RULE- If the school has a parental involvement policy that applies to all parents, such school may amend that policy, if necessary, to meet the requirements of this subsection.</a:t>
            </a:r>
          </a:p>
          <a:p>
            <a:pPr marL="0" indent="0">
              <a:spcBef>
                <a:spcPts val="400"/>
              </a:spcBef>
              <a:buNone/>
            </a:pPr>
            <a:r>
              <a:rPr lang="en-US" sz="1800" dirty="0"/>
              <a:t>(3) AMENDMENT- If the local educational agency involved has a school district-level parental involvement policy that applies to all parents, such agency may amend that policy, if necessary, to meet the requirements of this subsection.</a:t>
            </a:r>
          </a:p>
          <a:p>
            <a:pPr>
              <a:spcBef>
                <a:spcPts val="400"/>
              </a:spcBef>
            </a:pPr>
            <a:endParaRPr lang="en-US" sz="1800" dirty="0"/>
          </a:p>
        </p:txBody>
      </p:sp>
      <p:sp>
        <p:nvSpPr>
          <p:cNvPr id="10" name="Content Placeholder 5"/>
          <p:cNvSpPr>
            <a:spLocks noGrp="1"/>
          </p:cNvSpPr>
          <p:nvPr>
            <p:ph sz="half" idx="13"/>
          </p:nvPr>
        </p:nvSpPr>
        <p:spPr>
          <a:xfrm>
            <a:off x="4457700" y="1219199"/>
            <a:ext cx="4419600" cy="4343401"/>
          </a:xfrm>
        </p:spPr>
        <p:txBody>
          <a:bodyPr>
            <a:normAutofit fontScale="92500" lnSpcReduction="10000"/>
          </a:bodyPr>
          <a:lstStyle/>
          <a:p>
            <a:pPr marL="0" indent="0" algn="ctr">
              <a:spcBef>
                <a:spcPts val="400"/>
              </a:spcBef>
              <a:buNone/>
            </a:pPr>
            <a:r>
              <a:rPr lang="en-US" b="1" dirty="0" smtClean="0"/>
              <a:t>ESSA</a:t>
            </a:r>
          </a:p>
          <a:p>
            <a:pPr marL="0" indent="0">
              <a:spcBef>
                <a:spcPts val="400"/>
              </a:spcBef>
              <a:buNone/>
            </a:pPr>
            <a:r>
              <a:rPr lang="en-US" sz="1900" dirty="0"/>
              <a:t>(2) SPECIAL RULE- If the school has a parent </a:t>
            </a:r>
            <a:r>
              <a:rPr lang="en-US" sz="1900" b="1" dirty="0">
                <a:solidFill>
                  <a:srgbClr val="C00000"/>
                </a:solidFill>
              </a:rPr>
              <a:t>and family engagement </a:t>
            </a:r>
            <a:r>
              <a:rPr lang="en-US" sz="1900" dirty="0"/>
              <a:t>policy that applies to all parents and </a:t>
            </a:r>
            <a:r>
              <a:rPr lang="en-US" sz="1900" b="1" dirty="0">
                <a:solidFill>
                  <a:srgbClr val="C00000"/>
                </a:solidFill>
              </a:rPr>
              <a:t>family members</a:t>
            </a:r>
            <a:r>
              <a:rPr lang="en-US" sz="1900" dirty="0"/>
              <a:t>, such school may amend that policy, if necessary, to meet the requirements of this subsection.</a:t>
            </a:r>
          </a:p>
          <a:p>
            <a:pPr marL="0" indent="0">
              <a:spcBef>
                <a:spcPts val="400"/>
              </a:spcBef>
              <a:buNone/>
            </a:pPr>
            <a:r>
              <a:rPr lang="en-US" sz="1900" dirty="0"/>
              <a:t>(3) AMENDMENT- If the local educational agency involved has a school district-level parent </a:t>
            </a:r>
            <a:r>
              <a:rPr lang="en-US" sz="1900" b="1" dirty="0">
                <a:solidFill>
                  <a:srgbClr val="C00000"/>
                </a:solidFill>
              </a:rPr>
              <a:t>and family engagement policy</a:t>
            </a:r>
            <a:r>
              <a:rPr lang="en-US" sz="1900" dirty="0"/>
              <a:t> that applies to all parents </a:t>
            </a:r>
            <a:r>
              <a:rPr lang="en-US" sz="1900" b="1" dirty="0">
                <a:solidFill>
                  <a:srgbClr val="C00000"/>
                </a:solidFill>
              </a:rPr>
              <a:t>and family members in all schools served by the local educational agency</a:t>
            </a:r>
            <a:r>
              <a:rPr lang="en-US" sz="1900" dirty="0"/>
              <a:t>, such agency may amend that policy, if necessary, to meet the requirements of this subsection.</a:t>
            </a:r>
          </a:p>
          <a:p>
            <a:pPr marL="0" indent="0">
              <a:spcBef>
                <a:spcPts val="400"/>
              </a:spcBef>
              <a:buNone/>
            </a:pPr>
            <a:endParaRPr lang="en-US" sz="1900" dirty="0"/>
          </a:p>
        </p:txBody>
      </p:sp>
      <p:sp>
        <p:nvSpPr>
          <p:cNvPr id="5" name="TextBox 4"/>
          <p:cNvSpPr txBox="1"/>
          <p:nvPr/>
        </p:nvSpPr>
        <p:spPr>
          <a:xfrm>
            <a:off x="895350" y="5791200"/>
            <a:ext cx="7277100" cy="707886"/>
          </a:xfrm>
          <a:prstGeom prst="rect">
            <a:avLst/>
          </a:prstGeom>
          <a:noFill/>
          <a:ln>
            <a:solidFill>
              <a:srgbClr val="C00000"/>
            </a:solidFill>
          </a:ln>
        </p:spPr>
        <p:txBody>
          <a:bodyPr wrap="square" rtlCol="0">
            <a:spAutoFit/>
          </a:bodyPr>
          <a:lstStyle/>
          <a:p>
            <a:pPr algn="ctr"/>
            <a:r>
              <a:rPr lang="en-US" sz="2000" b="1" i="1" dirty="0" smtClean="0">
                <a:solidFill>
                  <a:prstClr val="black"/>
                </a:solidFill>
              </a:rPr>
              <a:t>TAKE AWAY: </a:t>
            </a:r>
            <a:r>
              <a:rPr lang="en-US" sz="2000" i="1" dirty="0" smtClean="0">
                <a:solidFill>
                  <a:srgbClr val="000000"/>
                </a:solidFill>
              </a:rPr>
              <a:t>Amend the school </a:t>
            </a:r>
            <a:r>
              <a:rPr lang="en-US" sz="2000" i="1" dirty="0">
                <a:solidFill>
                  <a:srgbClr val="000000"/>
                </a:solidFill>
              </a:rPr>
              <a:t>policy </a:t>
            </a:r>
            <a:r>
              <a:rPr lang="en-US" sz="2000" i="1" dirty="0" smtClean="0">
                <a:solidFill>
                  <a:srgbClr val="000000"/>
                </a:solidFill>
              </a:rPr>
              <a:t>whenever </a:t>
            </a:r>
            <a:r>
              <a:rPr lang="en-US" sz="2000" i="1" dirty="0">
                <a:solidFill>
                  <a:srgbClr val="000000"/>
                </a:solidFill>
              </a:rPr>
              <a:t>necessary to meet the intent of the </a:t>
            </a:r>
            <a:r>
              <a:rPr lang="en-US" sz="2000" i="1" dirty="0" smtClean="0">
                <a:solidFill>
                  <a:srgbClr val="000000"/>
                </a:solidFill>
              </a:rPr>
              <a:t>statute.</a:t>
            </a:r>
            <a:endParaRPr lang="en-US" sz="2000" i="1" dirty="0">
              <a:solidFill>
                <a:srgbClr val="000000"/>
              </a:solidFill>
            </a:endParaRPr>
          </a:p>
        </p:txBody>
      </p:sp>
    </p:spTree>
    <p:extLst>
      <p:ext uri="{BB962C8B-B14F-4D97-AF65-F5344CB8AC3E}">
        <p14:creationId xmlns:p14="http://schemas.microsoft.com/office/powerpoint/2010/main" val="36962475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School Policy</a:t>
            </a:r>
            <a:endParaRPr lang="en-US" dirty="0"/>
          </a:p>
        </p:txBody>
      </p:sp>
      <p:sp>
        <p:nvSpPr>
          <p:cNvPr id="9" name="Content Placeholder 4"/>
          <p:cNvSpPr>
            <a:spLocks noGrp="1"/>
          </p:cNvSpPr>
          <p:nvPr>
            <p:ph sz="half" idx="1"/>
          </p:nvPr>
        </p:nvSpPr>
        <p:spPr>
          <a:xfrm>
            <a:off x="152400" y="1219199"/>
            <a:ext cx="4200517" cy="4191001"/>
          </a:xfrm>
        </p:spPr>
        <p:txBody>
          <a:bodyPr>
            <a:noAutofit/>
          </a:bodyPr>
          <a:lstStyle/>
          <a:p>
            <a:pPr marL="0" indent="0" algn="ctr">
              <a:spcBef>
                <a:spcPts val="400"/>
              </a:spcBef>
              <a:buNone/>
            </a:pPr>
            <a:r>
              <a:rPr lang="en-US" b="1" dirty="0" smtClean="0"/>
              <a:t>NCLB</a:t>
            </a:r>
          </a:p>
          <a:p>
            <a:pPr marL="0" indent="0">
              <a:spcBef>
                <a:spcPts val="400"/>
              </a:spcBef>
              <a:buNone/>
            </a:pPr>
            <a:r>
              <a:rPr lang="en-US" sz="1800" dirty="0"/>
              <a:t>(4) PARENTAL COMMENTS- If the plan under section 1112 is not satisfactory to the parents of participating children, the local educational agency shall submit any parent comments with such plan when such local educational agency submits the plan to the State.</a:t>
            </a:r>
          </a:p>
          <a:p>
            <a:pPr>
              <a:spcBef>
                <a:spcPts val="400"/>
              </a:spcBef>
            </a:pPr>
            <a:endParaRPr lang="en-US" sz="1800" dirty="0"/>
          </a:p>
        </p:txBody>
      </p:sp>
      <p:sp>
        <p:nvSpPr>
          <p:cNvPr id="10" name="Content Placeholder 5"/>
          <p:cNvSpPr>
            <a:spLocks noGrp="1"/>
          </p:cNvSpPr>
          <p:nvPr>
            <p:ph sz="half" idx="13"/>
          </p:nvPr>
        </p:nvSpPr>
        <p:spPr>
          <a:xfrm>
            <a:off x="4457700" y="1219199"/>
            <a:ext cx="4419600" cy="4343401"/>
          </a:xfrm>
        </p:spPr>
        <p:txBody>
          <a:bodyPr>
            <a:normAutofit/>
          </a:bodyPr>
          <a:lstStyle/>
          <a:p>
            <a:pPr marL="0" indent="0" algn="ctr">
              <a:spcBef>
                <a:spcPts val="400"/>
              </a:spcBef>
              <a:buNone/>
            </a:pPr>
            <a:r>
              <a:rPr lang="en-US" b="1" dirty="0" smtClean="0"/>
              <a:t>ESSA</a:t>
            </a:r>
          </a:p>
          <a:p>
            <a:pPr marL="0" indent="0">
              <a:spcBef>
                <a:spcPts val="400"/>
              </a:spcBef>
              <a:buNone/>
            </a:pPr>
            <a:r>
              <a:rPr lang="en-US" sz="1900" dirty="0"/>
              <a:t>(4) PARENTAL COMMENTS- If the plan under section 1112 is not satisfactory to the parents of participating children, the local educational agency shall submit any parent comments with such plan when such local educational agency submits the plan to the State.</a:t>
            </a:r>
          </a:p>
          <a:p>
            <a:pPr marL="0" indent="0">
              <a:spcBef>
                <a:spcPts val="400"/>
              </a:spcBef>
              <a:buNone/>
            </a:pPr>
            <a:endParaRPr lang="en-US" sz="1900" dirty="0"/>
          </a:p>
        </p:txBody>
      </p:sp>
      <p:sp>
        <p:nvSpPr>
          <p:cNvPr id="5" name="TextBox 4"/>
          <p:cNvSpPr txBox="1"/>
          <p:nvPr/>
        </p:nvSpPr>
        <p:spPr>
          <a:xfrm>
            <a:off x="1133475" y="5410200"/>
            <a:ext cx="6800850" cy="1015663"/>
          </a:xfrm>
          <a:prstGeom prst="rect">
            <a:avLst/>
          </a:prstGeom>
          <a:noFill/>
          <a:ln>
            <a:solidFill>
              <a:srgbClr val="C00000"/>
            </a:solidFill>
          </a:ln>
        </p:spPr>
        <p:txBody>
          <a:bodyPr wrap="square" rtlCol="0">
            <a:spAutoFit/>
          </a:bodyPr>
          <a:lstStyle/>
          <a:p>
            <a:pPr algn="ctr"/>
            <a:r>
              <a:rPr lang="en-US" sz="2000" b="1" i="1" dirty="0" smtClean="0">
                <a:solidFill>
                  <a:prstClr val="black"/>
                </a:solidFill>
              </a:rPr>
              <a:t>TAKE </a:t>
            </a:r>
            <a:r>
              <a:rPr lang="en-US" sz="2000" b="1" i="1" dirty="0">
                <a:solidFill>
                  <a:prstClr val="black"/>
                </a:solidFill>
              </a:rPr>
              <a:t>AWAY</a:t>
            </a:r>
            <a:r>
              <a:rPr lang="en-US" sz="2000" b="1" i="1" dirty="0" smtClean="0">
                <a:solidFill>
                  <a:prstClr val="black"/>
                </a:solidFill>
              </a:rPr>
              <a:t>: </a:t>
            </a:r>
            <a:r>
              <a:rPr lang="en-US" sz="2000" i="1" dirty="0" smtClean="0">
                <a:solidFill>
                  <a:prstClr val="black"/>
                </a:solidFill>
              </a:rPr>
              <a:t>Submit </a:t>
            </a:r>
            <a:r>
              <a:rPr lang="en-US" sz="2000" i="1" dirty="0">
                <a:solidFill>
                  <a:prstClr val="black"/>
                </a:solidFill>
              </a:rPr>
              <a:t>parental comments about the </a:t>
            </a:r>
            <a:r>
              <a:rPr lang="en-US" sz="2000" i="1" dirty="0" smtClean="0">
                <a:solidFill>
                  <a:prstClr val="black"/>
                </a:solidFill>
              </a:rPr>
              <a:t>LEA plan </a:t>
            </a:r>
            <a:r>
              <a:rPr lang="en-US" sz="2000" i="1" dirty="0">
                <a:solidFill>
                  <a:prstClr val="black"/>
                </a:solidFill>
              </a:rPr>
              <a:t>to </a:t>
            </a:r>
            <a:r>
              <a:rPr lang="en-US" sz="2000" i="1" dirty="0" smtClean="0">
                <a:solidFill>
                  <a:prstClr val="black"/>
                </a:solidFill>
              </a:rPr>
              <a:t>TDOE.</a:t>
            </a:r>
            <a:endParaRPr lang="en-US" sz="2000" i="1" dirty="0">
              <a:solidFill>
                <a:prstClr val="black"/>
              </a:solidFill>
            </a:endParaRPr>
          </a:p>
          <a:p>
            <a:pPr algn="ctr"/>
            <a:r>
              <a:rPr lang="en-US" sz="2000" b="1" i="1" dirty="0" smtClean="0">
                <a:solidFill>
                  <a:prstClr val="black"/>
                </a:solidFill>
              </a:rPr>
              <a:t> </a:t>
            </a:r>
            <a:endParaRPr lang="en-US" sz="2000" i="1" dirty="0">
              <a:solidFill>
                <a:srgbClr val="000000"/>
              </a:solidFill>
            </a:endParaRPr>
          </a:p>
        </p:txBody>
      </p:sp>
    </p:spTree>
    <p:extLst>
      <p:ext uri="{BB962C8B-B14F-4D97-AF65-F5344CB8AC3E}">
        <p14:creationId xmlns:p14="http://schemas.microsoft.com/office/powerpoint/2010/main" val="4536165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School Policy Involvement</a:t>
            </a:r>
            <a:endParaRPr lang="en-US" dirty="0"/>
          </a:p>
        </p:txBody>
      </p:sp>
      <p:sp>
        <p:nvSpPr>
          <p:cNvPr id="9" name="Content Placeholder 4"/>
          <p:cNvSpPr>
            <a:spLocks noGrp="1"/>
          </p:cNvSpPr>
          <p:nvPr>
            <p:ph sz="half" idx="1"/>
          </p:nvPr>
        </p:nvSpPr>
        <p:spPr>
          <a:xfrm>
            <a:off x="152400" y="1219199"/>
            <a:ext cx="4200517" cy="4191001"/>
          </a:xfrm>
        </p:spPr>
        <p:txBody>
          <a:bodyPr>
            <a:noAutofit/>
          </a:bodyPr>
          <a:lstStyle/>
          <a:p>
            <a:pPr marL="0" indent="0" algn="ctr">
              <a:spcBef>
                <a:spcPts val="400"/>
              </a:spcBef>
              <a:buNone/>
            </a:pPr>
            <a:r>
              <a:rPr lang="en-US" b="1" dirty="0" smtClean="0"/>
              <a:t>NCLB</a:t>
            </a:r>
          </a:p>
          <a:p>
            <a:pPr marL="0" indent="0">
              <a:spcBef>
                <a:spcPts val="400"/>
              </a:spcBef>
              <a:buNone/>
            </a:pPr>
            <a:r>
              <a:rPr lang="en-US" sz="1800" dirty="0"/>
              <a:t>(c) POLICY INVOLVEMENT- Each school served under this part shall  </a:t>
            </a:r>
          </a:p>
          <a:p>
            <a:pPr marL="0" indent="0">
              <a:spcBef>
                <a:spcPts val="400"/>
              </a:spcBef>
              <a:buNone/>
            </a:pPr>
            <a:r>
              <a:rPr lang="en-US" sz="1800" dirty="0"/>
              <a:t>(1) convene an annual meeting, at a convenient time, to which all parents of participating children shall be invited and encouraged to attend, to inform parents of their school's participation under this part and to explain the requirements of this part, and the right of the parents to be involved;</a:t>
            </a:r>
          </a:p>
          <a:p>
            <a:pPr>
              <a:spcBef>
                <a:spcPts val="400"/>
              </a:spcBef>
            </a:pPr>
            <a:endParaRPr lang="en-US" sz="1800" dirty="0"/>
          </a:p>
        </p:txBody>
      </p:sp>
      <p:sp>
        <p:nvSpPr>
          <p:cNvPr id="10" name="Content Placeholder 5"/>
          <p:cNvSpPr>
            <a:spLocks noGrp="1"/>
          </p:cNvSpPr>
          <p:nvPr>
            <p:ph sz="half" idx="13"/>
          </p:nvPr>
        </p:nvSpPr>
        <p:spPr>
          <a:xfrm>
            <a:off x="4457700" y="1219199"/>
            <a:ext cx="4419600" cy="4343401"/>
          </a:xfrm>
        </p:spPr>
        <p:txBody>
          <a:bodyPr>
            <a:normAutofit/>
          </a:bodyPr>
          <a:lstStyle/>
          <a:p>
            <a:pPr marL="0" indent="0" algn="ctr">
              <a:spcBef>
                <a:spcPts val="400"/>
              </a:spcBef>
              <a:buNone/>
            </a:pPr>
            <a:r>
              <a:rPr lang="en-US" b="1" dirty="0" smtClean="0"/>
              <a:t>ESSA</a:t>
            </a:r>
          </a:p>
          <a:p>
            <a:pPr marL="0" indent="0">
              <a:spcBef>
                <a:spcPts val="400"/>
              </a:spcBef>
              <a:buNone/>
            </a:pPr>
            <a:r>
              <a:rPr lang="en-US" sz="1900" dirty="0"/>
              <a:t>(c) POLICY INVOLVEMENT- Each school served under this part shall  </a:t>
            </a:r>
          </a:p>
          <a:p>
            <a:pPr marL="0" indent="0">
              <a:spcBef>
                <a:spcPts val="400"/>
              </a:spcBef>
              <a:buNone/>
            </a:pPr>
            <a:r>
              <a:rPr lang="en-US" sz="1900" dirty="0"/>
              <a:t>(1) convene an annual meeting, at a convenient time, to which all parents of participating children shall be invited and encouraged to attend, to inform parents of their school's participation under this part and to explain the requirements of this part, and the right of the parents to be involved;</a:t>
            </a:r>
          </a:p>
          <a:p>
            <a:pPr marL="0" indent="0">
              <a:spcBef>
                <a:spcPts val="400"/>
              </a:spcBef>
              <a:buNone/>
            </a:pPr>
            <a:endParaRPr lang="en-US" sz="1900" dirty="0"/>
          </a:p>
        </p:txBody>
      </p:sp>
      <p:sp>
        <p:nvSpPr>
          <p:cNvPr id="5" name="TextBox 4"/>
          <p:cNvSpPr txBox="1"/>
          <p:nvPr/>
        </p:nvSpPr>
        <p:spPr>
          <a:xfrm>
            <a:off x="795337" y="5181600"/>
            <a:ext cx="7477125" cy="1323439"/>
          </a:xfrm>
          <a:prstGeom prst="rect">
            <a:avLst/>
          </a:prstGeom>
          <a:noFill/>
          <a:ln>
            <a:solidFill>
              <a:srgbClr val="C00000"/>
            </a:solidFill>
          </a:ln>
        </p:spPr>
        <p:txBody>
          <a:bodyPr wrap="square" rtlCol="0">
            <a:spAutoFit/>
          </a:bodyPr>
          <a:lstStyle/>
          <a:p>
            <a:pPr algn="ctr"/>
            <a:r>
              <a:rPr lang="en-US" sz="2000" b="1" i="1" dirty="0" smtClean="0">
                <a:solidFill>
                  <a:prstClr val="black"/>
                </a:solidFill>
              </a:rPr>
              <a:t>TAKE </a:t>
            </a:r>
            <a:r>
              <a:rPr lang="en-US" sz="2000" b="1" i="1" dirty="0">
                <a:solidFill>
                  <a:prstClr val="black"/>
                </a:solidFill>
              </a:rPr>
              <a:t>AWAY</a:t>
            </a:r>
            <a:r>
              <a:rPr lang="en-US" sz="2000" b="1" i="1" dirty="0" smtClean="0">
                <a:solidFill>
                  <a:prstClr val="black"/>
                </a:solidFill>
              </a:rPr>
              <a:t>: </a:t>
            </a:r>
            <a:r>
              <a:rPr lang="en-US" sz="2000" i="1" dirty="0">
                <a:solidFill>
                  <a:prstClr val="black"/>
                </a:solidFill>
              </a:rPr>
              <a:t>Convene an annual Title I </a:t>
            </a:r>
            <a:r>
              <a:rPr lang="en-US" sz="2000" i="1" dirty="0" smtClean="0">
                <a:solidFill>
                  <a:prstClr val="black"/>
                </a:solidFill>
              </a:rPr>
              <a:t>meeting </a:t>
            </a:r>
            <a:r>
              <a:rPr lang="en-US" sz="2000" i="1" dirty="0">
                <a:solidFill>
                  <a:prstClr val="black"/>
                </a:solidFill>
              </a:rPr>
              <a:t>at convenient times for </a:t>
            </a:r>
            <a:r>
              <a:rPr lang="en-US" sz="2000" i="1" dirty="0" smtClean="0">
                <a:solidFill>
                  <a:prstClr val="black"/>
                </a:solidFill>
              </a:rPr>
              <a:t>families. </a:t>
            </a:r>
            <a:r>
              <a:rPr lang="en-US" sz="2000" i="1" dirty="0">
                <a:solidFill>
                  <a:prstClr val="black"/>
                </a:solidFill>
              </a:rPr>
              <a:t>Inform </a:t>
            </a:r>
            <a:r>
              <a:rPr lang="en-US" sz="2000" i="1" dirty="0" smtClean="0">
                <a:solidFill>
                  <a:prstClr val="black"/>
                </a:solidFill>
              </a:rPr>
              <a:t>families </a:t>
            </a:r>
            <a:r>
              <a:rPr lang="en-US" sz="2000" i="1" dirty="0">
                <a:solidFill>
                  <a:prstClr val="black"/>
                </a:solidFill>
              </a:rPr>
              <a:t>about program requirements and their right to be involved.</a:t>
            </a:r>
          </a:p>
          <a:p>
            <a:pPr algn="ctr"/>
            <a:r>
              <a:rPr lang="en-US" sz="2000" b="1" i="1" dirty="0" smtClean="0">
                <a:solidFill>
                  <a:prstClr val="black"/>
                </a:solidFill>
              </a:rPr>
              <a:t> </a:t>
            </a:r>
            <a:endParaRPr lang="en-US" sz="2000" i="1" dirty="0">
              <a:solidFill>
                <a:srgbClr val="000000"/>
              </a:solidFill>
            </a:endParaRPr>
          </a:p>
        </p:txBody>
      </p:sp>
    </p:spTree>
    <p:extLst>
      <p:ext uri="{BB962C8B-B14F-4D97-AF65-F5344CB8AC3E}">
        <p14:creationId xmlns:p14="http://schemas.microsoft.com/office/powerpoint/2010/main" val="2368094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School Policy Involvement</a:t>
            </a:r>
          </a:p>
        </p:txBody>
      </p:sp>
      <p:sp>
        <p:nvSpPr>
          <p:cNvPr id="9" name="Content Placeholder 4"/>
          <p:cNvSpPr>
            <a:spLocks noGrp="1"/>
          </p:cNvSpPr>
          <p:nvPr>
            <p:ph sz="half" idx="1"/>
          </p:nvPr>
        </p:nvSpPr>
        <p:spPr>
          <a:xfrm>
            <a:off x="152400" y="1219199"/>
            <a:ext cx="4200517" cy="4191001"/>
          </a:xfrm>
        </p:spPr>
        <p:txBody>
          <a:bodyPr>
            <a:noAutofit/>
          </a:bodyPr>
          <a:lstStyle/>
          <a:p>
            <a:pPr marL="0" indent="0" algn="ctr">
              <a:spcBef>
                <a:spcPts val="400"/>
              </a:spcBef>
              <a:buNone/>
            </a:pPr>
            <a:r>
              <a:rPr lang="en-US" b="1" dirty="0" smtClean="0"/>
              <a:t>NCLB</a:t>
            </a:r>
          </a:p>
          <a:p>
            <a:pPr marL="0" indent="0">
              <a:spcBef>
                <a:spcPts val="400"/>
              </a:spcBef>
              <a:buNone/>
            </a:pPr>
            <a:r>
              <a:rPr lang="en-US" sz="1800" dirty="0"/>
              <a:t>(2) offer a flexible number of meetings, such as meetings in the morning or evening, and may provide, with funds provided under this part, transportation, child care, or home visits, as such services relate to parental involvement;</a:t>
            </a:r>
          </a:p>
          <a:p>
            <a:pPr>
              <a:spcBef>
                <a:spcPts val="400"/>
              </a:spcBef>
            </a:pPr>
            <a:endParaRPr lang="en-US" sz="1800" dirty="0"/>
          </a:p>
        </p:txBody>
      </p:sp>
      <p:sp>
        <p:nvSpPr>
          <p:cNvPr id="10" name="Content Placeholder 5"/>
          <p:cNvSpPr>
            <a:spLocks noGrp="1"/>
          </p:cNvSpPr>
          <p:nvPr>
            <p:ph sz="half" idx="13"/>
          </p:nvPr>
        </p:nvSpPr>
        <p:spPr>
          <a:xfrm>
            <a:off x="4457700" y="1219199"/>
            <a:ext cx="4419600" cy="4343401"/>
          </a:xfrm>
        </p:spPr>
        <p:txBody>
          <a:bodyPr>
            <a:normAutofit/>
          </a:bodyPr>
          <a:lstStyle/>
          <a:p>
            <a:pPr marL="0" indent="0" algn="ctr">
              <a:spcBef>
                <a:spcPts val="400"/>
              </a:spcBef>
              <a:buNone/>
            </a:pPr>
            <a:r>
              <a:rPr lang="en-US" b="1" dirty="0" smtClean="0"/>
              <a:t>ESSA</a:t>
            </a:r>
          </a:p>
          <a:p>
            <a:pPr marL="0" indent="0">
              <a:spcBef>
                <a:spcPts val="400"/>
              </a:spcBef>
              <a:buNone/>
            </a:pPr>
            <a:r>
              <a:rPr lang="en-US" sz="1800" dirty="0"/>
              <a:t>(2) offer a flexible number of meetings, such as meetings in the morning or evening, and may provide, with funds provided under this part, transportation, child care, or home visits, as such services relate to parental involvement;</a:t>
            </a:r>
          </a:p>
          <a:p>
            <a:pPr marL="0" indent="0">
              <a:spcBef>
                <a:spcPts val="400"/>
              </a:spcBef>
              <a:buNone/>
            </a:pPr>
            <a:endParaRPr lang="en-US" sz="1900" dirty="0"/>
          </a:p>
        </p:txBody>
      </p:sp>
      <p:sp>
        <p:nvSpPr>
          <p:cNvPr id="5" name="TextBox 4"/>
          <p:cNvSpPr txBox="1"/>
          <p:nvPr/>
        </p:nvSpPr>
        <p:spPr>
          <a:xfrm>
            <a:off x="795337" y="5181600"/>
            <a:ext cx="7477125" cy="1323439"/>
          </a:xfrm>
          <a:prstGeom prst="rect">
            <a:avLst/>
          </a:prstGeom>
          <a:noFill/>
          <a:ln>
            <a:solidFill>
              <a:srgbClr val="C00000"/>
            </a:solidFill>
          </a:ln>
        </p:spPr>
        <p:txBody>
          <a:bodyPr wrap="square" rtlCol="0">
            <a:spAutoFit/>
          </a:bodyPr>
          <a:lstStyle/>
          <a:p>
            <a:pPr algn="ctr"/>
            <a:r>
              <a:rPr lang="en-US" sz="2000" b="1" i="1" dirty="0">
                <a:solidFill>
                  <a:prstClr val="black"/>
                </a:solidFill>
              </a:rPr>
              <a:t>TAKE AWAY: </a:t>
            </a:r>
            <a:r>
              <a:rPr lang="en-US" sz="2000" i="1" dirty="0">
                <a:solidFill>
                  <a:prstClr val="black"/>
                </a:solidFill>
              </a:rPr>
              <a:t>Offer a flexible number of meetings for the Annual Title I </a:t>
            </a:r>
            <a:r>
              <a:rPr lang="en-US" sz="2000" i="1" dirty="0" smtClean="0">
                <a:solidFill>
                  <a:prstClr val="black"/>
                </a:solidFill>
              </a:rPr>
              <a:t>meeting </a:t>
            </a:r>
            <a:r>
              <a:rPr lang="en-US" sz="2000" i="1" dirty="0">
                <a:solidFill>
                  <a:prstClr val="black"/>
                </a:solidFill>
              </a:rPr>
              <a:t>or other meetings. </a:t>
            </a:r>
            <a:r>
              <a:rPr lang="en-US" sz="2000" i="1" dirty="0" smtClean="0">
                <a:solidFill>
                  <a:prstClr val="black"/>
                </a:solidFill>
              </a:rPr>
              <a:t>Title </a:t>
            </a:r>
            <a:r>
              <a:rPr lang="en-US" sz="2000" i="1" dirty="0">
                <a:solidFill>
                  <a:prstClr val="black"/>
                </a:solidFill>
              </a:rPr>
              <a:t>I </a:t>
            </a:r>
            <a:r>
              <a:rPr lang="en-US" sz="2000" i="1" dirty="0" smtClean="0">
                <a:solidFill>
                  <a:prstClr val="black"/>
                </a:solidFill>
              </a:rPr>
              <a:t>funds may be used </a:t>
            </a:r>
            <a:r>
              <a:rPr lang="en-US" sz="2000" i="1" dirty="0">
                <a:solidFill>
                  <a:prstClr val="black"/>
                </a:solidFill>
              </a:rPr>
              <a:t>to provide childcare, home visits, or transportation.</a:t>
            </a:r>
          </a:p>
          <a:p>
            <a:pPr algn="ctr"/>
            <a:r>
              <a:rPr lang="en-US" sz="2000" b="1" i="1" dirty="0" smtClean="0">
                <a:solidFill>
                  <a:prstClr val="black"/>
                </a:solidFill>
              </a:rPr>
              <a:t> </a:t>
            </a:r>
            <a:endParaRPr lang="en-US" sz="2000" i="1" dirty="0">
              <a:solidFill>
                <a:srgbClr val="000000"/>
              </a:solidFill>
            </a:endParaRPr>
          </a:p>
        </p:txBody>
      </p:sp>
    </p:spTree>
    <p:extLst>
      <p:ext uri="{BB962C8B-B14F-4D97-AF65-F5344CB8AC3E}">
        <p14:creationId xmlns:p14="http://schemas.microsoft.com/office/powerpoint/2010/main" val="15920105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School Policy Involvement</a:t>
            </a:r>
          </a:p>
        </p:txBody>
      </p:sp>
      <p:sp>
        <p:nvSpPr>
          <p:cNvPr id="9" name="Content Placeholder 4"/>
          <p:cNvSpPr>
            <a:spLocks noGrp="1"/>
          </p:cNvSpPr>
          <p:nvPr>
            <p:ph sz="half" idx="1"/>
          </p:nvPr>
        </p:nvSpPr>
        <p:spPr>
          <a:xfrm>
            <a:off x="152400" y="1181099"/>
            <a:ext cx="4200517" cy="4191001"/>
          </a:xfrm>
        </p:spPr>
        <p:txBody>
          <a:bodyPr>
            <a:noAutofit/>
          </a:bodyPr>
          <a:lstStyle/>
          <a:p>
            <a:pPr marL="0" indent="0" algn="ctr">
              <a:spcBef>
                <a:spcPts val="400"/>
              </a:spcBef>
              <a:buNone/>
            </a:pPr>
            <a:r>
              <a:rPr lang="en-US" b="1" dirty="0" smtClean="0"/>
              <a:t>NCLB</a:t>
            </a:r>
          </a:p>
          <a:p>
            <a:pPr marL="0" indent="0">
              <a:spcBef>
                <a:spcPts val="400"/>
              </a:spcBef>
              <a:buNone/>
            </a:pPr>
            <a:r>
              <a:rPr lang="en-US" sz="1700" dirty="0"/>
              <a:t>(3) involve parents, in an organized, ongoing, and timely way, in the planning, review, and improvement of programs under this part, including the planning, review, and improvement of the school parental involvement policy and the joint development of the schoolwide program plan under section </a:t>
            </a:r>
            <a:r>
              <a:rPr lang="en-US" sz="1700" dirty="0" smtClean="0"/>
              <a:t>1114(b)</a:t>
            </a:r>
            <a:r>
              <a:rPr lang="en-US" sz="1700" strike="sngStrike" dirty="0" smtClean="0"/>
              <a:t>(2),</a:t>
            </a:r>
            <a:r>
              <a:rPr lang="en-US" sz="1700" dirty="0" smtClean="0"/>
              <a:t> except </a:t>
            </a:r>
            <a:r>
              <a:rPr lang="en-US" sz="1700" dirty="0"/>
              <a:t>that if a school has in place a process for involving parents in the joint planning and design of the school's programs, the school may use that process, if such process includes an adequate representation of parents of participating children;</a:t>
            </a:r>
          </a:p>
          <a:p>
            <a:pPr>
              <a:spcBef>
                <a:spcPts val="400"/>
              </a:spcBef>
            </a:pPr>
            <a:endParaRPr lang="en-US" sz="1800" dirty="0"/>
          </a:p>
        </p:txBody>
      </p:sp>
      <p:sp>
        <p:nvSpPr>
          <p:cNvPr id="10" name="Content Placeholder 5"/>
          <p:cNvSpPr>
            <a:spLocks noGrp="1"/>
          </p:cNvSpPr>
          <p:nvPr>
            <p:ph sz="half" idx="13"/>
          </p:nvPr>
        </p:nvSpPr>
        <p:spPr>
          <a:xfrm>
            <a:off x="4533900" y="1181099"/>
            <a:ext cx="4343400" cy="4648201"/>
          </a:xfrm>
        </p:spPr>
        <p:txBody>
          <a:bodyPr>
            <a:noAutofit/>
          </a:bodyPr>
          <a:lstStyle/>
          <a:p>
            <a:pPr marL="0" indent="0" algn="ctr">
              <a:spcBef>
                <a:spcPts val="400"/>
              </a:spcBef>
              <a:buNone/>
            </a:pPr>
            <a:r>
              <a:rPr lang="en-US" b="1" dirty="0" smtClean="0"/>
              <a:t>ESSA</a:t>
            </a:r>
          </a:p>
          <a:p>
            <a:pPr marL="0" indent="0">
              <a:spcBef>
                <a:spcPts val="400"/>
              </a:spcBef>
              <a:buNone/>
            </a:pPr>
            <a:r>
              <a:rPr lang="en-US" sz="1700" dirty="0"/>
              <a:t>(3) involve parents, in an organized, ongoing, and timely way, in the planning, review, and improvement of programs under this part, including the planning, review, and improvement of the school parent </a:t>
            </a:r>
            <a:r>
              <a:rPr lang="en-US" sz="1700" b="1" dirty="0">
                <a:solidFill>
                  <a:srgbClr val="C00000"/>
                </a:solidFill>
              </a:rPr>
              <a:t>and family engagement </a:t>
            </a:r>
            <a:r>
              <a:rPr lang="en-US" sz="1700" dirty="0"/>
              <a:t>policy and the joint development of the schoolwide program plan under section 1114(b), except that if a school has in place a process for involving parents in the joint planning and design of the school's programs, the school may use that process, if such process includes an adequate representation of parents of participating children;</a:t>
            </a:r>
          </a:p>
          <a:p>
            <a:pPr marL="0" indent="0">
              <a:spcBef>
                <a:spcPts val="400"/>
              </a:spcBef>
              <a:buNone/>
            </a:pPr>
            <a:endParaRPr lang="en-US" sz="1800" dirty="0"/>
          </a:p>
        </p:txBody>
      </p:sp>
      <p:sp>
        <p:nvSpPr>
          <p:cNvPr id="5" name="TextBox 4"/>
          <p:cNvSpPr txBox="1"/>
          <p:nvPr/>
        </p:nvSpPr>
        <p:spPr>
          <a:xfrm>
            <a:off x="228600" y="5740569"/>
            <a:ext cx="8610600" cy="1015663"/>
          </a:xfrm>
          <a:prstGeom prst="rect">
            <a:avLst/>
          </a:prstGeom>
          <a:noFill/>
          <a:ln>
            <a:solidFill>
              <a:srgbClr val="C00000"/>
            </a:solidFill>
          </a:ln>
        </p:spPr>
        <p:txBody>
          <a:bodyPr wrap="square" rtlCol="0">
            <a:spAutoFit/>
          </a:bodyPr>
          <a:lstStyle/>
          <a:p>
            <a:pPr algn="ctr"/>
            <a:r>
              <a:rPr lang="en-US" sz="2000" b="1" i="1" dirty="0">
                <a:solidFill>
                  <a:prstClr val="black"/>
                </a:solidFill>
              </a:rPr>
              <a:t>TAKE AWAY: </a:t>
            </a:r>
            <a:r>
              <a:rPr lang="en-US" sz="2000" i="1" dirty="0">
                <a:solidFill>
                  <a:prstClr val="black"/>
                </a:solidFill>
              </a:rPr>
              <a:t>Involve parents and </a:t>
            </a:r>
            <a:r>
              <a:rPr lang="en-US" sz="2000" i="1" dirty="0" smtClean="0">
                <a:solidFill>
                  <a:prstClr val="black"/>
                </a:solidFill>
              </a:rPr>
              <a:t>other caregivers in the </a:t>
            </a:r>
            <a:r>
              <a:rPr lang="en-US" sz="2000" i="1" dirty="0">
                <a:solidFill>
                  <a:prstClr val="black"/>
                </a:solidFill>
              </a:rPr>
              <a:t>planning, review, and development of the policy. </a:t>
            </a:r>
            <a:r>
              <a:rPr lang="en-US" sz="2000" i="1" dirty="0" smtClean="0">
                <a:solidFill>
                  <a:prstClr val="black"/>
                </a:solidFill>
              </a:rPr>
              <a:t>Include an </a:t>
            </a:r>
            <a:r>
              <a:rPr lang="en-US" sz="2000" i="1" dirty="0">
                <a:solidFill>
                  <a:prstClr val="black"/>
                </a:solidFill>
              </a:rPr>
              <a:t>adequate representation of parents</a:t>
            </a:r>
            <a:r>
              <a:rPr lang="en-US" sz="2000" i="1" dirty="0" smtClean="0">
                <a:solidFill>
                  <a:prstClr val="black"/>
                </a:solidFill>
              </a:rPr>
              <a:t>.</a:t>
            </a:r>
            <a:r>
              <a:rPr lang="en-US" sz="2000" b="1" i="1" dirty="0" smtClean="0">
                <a:solidFill>
                  <a:prstClr val="black"/>
                </a:solidFill>
              </a:rPr>
              <a:t> </a:t>
            </a:r>
            <a:endParaRPr lang="en-US" sz="2000" i="1" dirty="0">
              <a:solidFill>
                <a:srgbClr val="000000"/>
              </a:solidFill>
            </a:endParaRPr>
          </a:p>
        </p:txBody>
      </p:sp>
    </p:spTree>
    <p:extLst>
      <p:ext uri="{BB962C8B-B14F-4D97-AF65-F5344CB8AC3E}">
        <p14:creationId xmlns:p14="http://schemas.microsoft.com/office/powerpoint/2010/main" val="42380848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School Policy Involvement  </a:t>
            </a:r>
          </a:p>
        </p:txBody>
      </p:sp>
      <p:sp>
        <p:nvSpPr>
          <p:cNvPr id="9" name="Content Placeholder 4"/>
          <p:cNvSpPr>
            <a:spLocks noGrp="1"/>
          </p:cNvSpPr>
          <p:nvPr>
            <p:ph sz="half" idx="1"/>
          </p:nvPr>
        </p:nvSpPr>
        <p:spPr>
          <a:xfrm>
            <a:off x="152400" y="1219200"/>
            <a:ext cx="4200517" cy="3314701"/>
          </a:xfrm>
        </p:spPr>
        <p:txBody>
          <a:bodyPr>
            <a:noAutofit/>
          </a:bodyPr>
          <a:lstStyle/>
          <a:p>
            <a:pPr marL="0" indent="0" algn="ctr">
              <a:spcBef>
                <a:spcPts val="400"/>
              </a:spcBef>
              <a:buNone/>
            </a:pPr>
            <a:r>
              <a:rPr lang="en-US" b="1" dirty="0" smtClean="0"/>
              <a:t>NCLB</a:t>
            </a:r>
          </a:p>
          <a:p>
            <a:pPr marL="0" indent="0">
              <a:spcBef>
                <a:spcPts val="400"/>
              </a:spcBef>
              <a:buNone/>
            </a:pPr>
            <a:r>
              <a:rPr lang="en-US" sz="1700" dirty="0"/>
              <a:t>(4) provide parents of participating </a:t>
            </a:r>
            <a:r>
              <a:rPr lang="en-US" sz="1700" dirty="0" smtClean="0"/>
              <a:t>children</a:t>
            </a:r>
            <a:endParaRPr lang="en-US" sz="1700" dirty="0"/>
          </a:p>
          <a:p>
            <a:pPr marL="0" indent="0">
              <a:spcBef>
                <a:spcPts val="400"/>
              </a:spcBef>
              <a:buNone/>
            </a:pPr>
            <a:r>
              <a:rPr lang="en-US" sz="1700" dirty="0"/>
              <a:t>(A) timely information about programs under this part;</a:t>
            </a:r>
          </a:p>
          <a:p>
            <a:pPr marL="0" indent="0">
              <a:spcBef>
                <a:spcPts val="400"/>
              </a:spcBef>
              <a:buNone/>
            </a:pPr>
            <a:r>
              <a:rPr lang="en-US" sz="1700" dirty="0"/>
              <a:t>(B) a description and explanation of the curriculum in use at the school, the forms of academic assessment used to measure student progress, and </a:t>
            </a:r>
            <a:r>
              <a:rPr lang="en-US" sz="1700" strike="sngStrike" dirty="0"/>
              <a:t>the proficiency levels students are expected to meet; </a:t>
            </a:r>
            <a:r>
              <a:rPr lang="en-US" sz="1700" dirty="0"/>
              <a:t>and</a:t>
            </a:r>
          </a:p>
          <a:p>
            <a:pPr>
              <a:spcBef>
                <a:spcPts val="400"/>
              </a:spcBef>
            </a:pPr>
            <a:endParaRPr lang="en-US" sz="1800" dirty="0"/>
          </a:p>
        </p:txBody>
      </p:sp>
      <p:sp>
        <p:nvSpPr>
          <p:cNvPr id="10" name="Content Placeholder 5"/>
          <p:cNvSpPr>
            <a:spLocks noGrp="1"/>
          </p:cNvSpPr>
          <p:nvPr>
            <p:ph sz="half" idx="13"/>
          </p:nvPr>
        </p:nvSpPr>
        <p:spPr>
          <a:xfrm>
            <a:off x="4533899" y="1219200"/>
            <a:ext cx="4343400" cy="3771901"/>
          </a:xfrm>
        </p:spPr>
        <p:txBody>
          <a:bodyPr>
            <a:noAutofit/>
          </a:bodyPr>
          <a:lstStyle/>
          <a:p>
            <a:pPr marL="0" indent="0" algn="ctr">
              <a:spcBef>
                <a:spcPts val="400"/>
              </a:spcBef>
              <a:buNone/>
            </a:pPr>
            <a:r>
              <a:rPr lang="en-US" b="1" dirty="0" smtClean="0"/>
              <a:t>ESSA</a:t>
            </a:r>
          </a:p>
          <a:p>
            <a:pPr marL="0" indent="0">
              <a:spcBef>
                <a:spcPts val="400"/>
              </a:spcBef>
              <a:buNone/>
            </a:pPr>
            <a:r>
              <a:rPr lang="en-US" sz="1700" dirty="0"/>
              <a:t>(4) provide parents of participating children </a:t>
            </a:r>
          </a:p>
          <a:p>
            <a:pPr marL="0" indent="0">
              <a:spcBef>
                <a:spcPts val="400"/>
              </a:spcBef>
              <a:buNone/>
            </a:pPr>
            <a:r>
              <a:rPr lang="en-US" sz="1700" dirty="0"/>
              <a:t>(A) timely information about programs under this part;</a:t>
            </a:r>
          </a:p>
          <a:p>
            <a:pPr marL="0" indent="0">
              <a:spcBef>
                <a:spcPts val="400"/>
              </a:spcBef>
              <a:buNone/>
            </a:pPr>
            <a:r>
              <a:rPr lang="en-US" sz="1700" dirty="0"/>
              <a:t>(B) a description and explanation of the curriculum in use at the school, the forms of academic assessment used to measure student progress, and </a:t>
            </a:r>
            <a:r>
              <a:rPr lang="en-US" sz="1700" b="1" dirty="0">
                <a:solidFill>
                  <a:srgbClr val="C00000"/>
                </a:solidFill>
              </a:rPr>
              <a:t>the achievement levels of the challenging State academic standards; </a:t>
            </a:r>
            <a:r>
              <a:rPr lang="en-US" sz="1700" dirty="0"/>
              <a:t>and</a:t>
            </a:r>
          </a:p>
          <a:p>
            <a:pPr marL="0" indent="0">
              <a:spcBef>
                <a:spcPts val="400"/>
              </a:spcBef>
              <a:buNone/>
            </a:pPr>
            <a:endParaRPr lang="en-US" sz="1800" dirty="0"/>
          </a:p>
        </p:txBody>
      </p:sp>
      <p:sp>
        <p:nvSpPr>
          <p:cNvPr id="7" name="TextBox 6"/>
          <p:cNvSpPr txBox="1"/>
          <p:nvPr/>
        </p:nvSpPr>
        <p:spPr>
          <a:xfrm>
            <a:off x="1028699" y="5486400"/>
            <a:ext cx="7010401" cy="707886"/>
          </a:xfrm>
          <a:prstGeom prst="rect">
            <a:avLst/>
          </a:prstGeom>
          <a:noFill/>
          <a:ln>
            <a:solidFill>
              <a:srgbClr val="C0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Provide parents and other caregivers timely information about curriculum and assessments. </a:t>
            </a:r>
            <a:endParaRPr lang="en-US" sz="2000" i="1" dirty="0">
              <a:solidFill>
                <a:srgbClr val="000000"/>
              </a:solidFill>
            </a:endParaRPr>
          </a:p>
        </p:txBody>
      </p:sp>
    </p:spTree>
    <p:extLst>
      <p:ext uri="{BB962C8B-B14F-4D97-AF65-F5344CB8AC3E}">
        <p14:creationId xmlns:p14="http://schemas.microsoft.com/office/powerpoint/2010/main" val="1022737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General Information</a:t>
            </a:r>
            <a:endParaRPr lang="en-US" dirty="0"/>
          </a:p>
        </p:txBody>
      </p:sp>
    </p:spTree>
    <p:extLst>
      <p:ext uri="{BB962C8B-B14F-4D97-AF65-F5344CB8AC3E}">
        <p14:creationId xmlns:p14="http://schemas.microsoft.com/office/powerpoint/2010/main" val="15272843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School </a:t>
            </a:r>
            <a:r>
              <a:rPr lang="en-US" dirty="0" smtClean="0"/>
              <a:t>Policy Involvement </a:t>
            </a:r>
            <a:endParaRPr lang="en-US" dirty="0"/>
          </a:p>
        </p:txBody>
      </p:sp>
      <p:sp>
        <p:nvSpPr>
          <p:cNvPr id="9" name="Content Placeholder 4"/>
          <p:cNvSpPr>
            <a:spLocks noGrp="1"/>
          </p:cNvSpPr>
          <p:nvPr>
            <p:ph sz="half" idx="1"/>
          </p:nvPr>
        </p:nvSpPr>
        <p:spPr>
          <a:xfrm>
            <a:off x="152400" y="1219200"/>
            <a:ext cx="4200517" cy="3048000"/>
          </a:xfrm>
        </p:spPr>
        <p:txBody>
          <a:bodyPr>
            <a:noAutofit/>
          </a:bodyPr>
          <a:lstStyle/>
          <a:p>
            <a:pPr marL="0" indent="0" algn="ctr">
              <a:spcBef>
                <a:spcPts val="400"/>
              </a:spcBef>
              <a:buNone/>
            </a:pPr>
            <a:r>
              <a:rPr lang="en-US" b="1" dirty="0" smtClean="0"/>
              <a:t>NCLB</a:t>
            </a:r>
          </a:p>
          <a:p>
            <a:pPr marL="0" indent="0">
              <a:spcBef>
                <a:spcPts val="400"/>
              </a:spcBef>
              <a:buNone/>
            </a:pPr>
            <a:r>
              <a:rPr lang="en-US" sz="1700" dirty="0"/>
              <a:t>(C) if requested by parents, opportunities for regular meetings to formulate suggestions and to participate, as appropriate, in decisions relating to the education of their children, and respond to any such suggestions as soon as practicably possible; </a:t>
            </a:r>
            <a:r>
              <a:rPr lang="en-US" sz="1700" dirty="0" smtClean="0"/>
              <a:t>and</a:t>
            </a:r>
          </a:p>
          <a:p>
            <a:pPr marL="0" indent="0">
              <a:spcBef>
                <a:spcPts val="400"/>
              </a:spcBef>
              <a:buNone/>
            </a:pPr>
            <a:r>
              <a:rPr lang="en-US" sz="1700" dirty="0" smtClean="0"/>
              <a:t>(</a:t>
            </a:r>
            <a:r>
              <a:rPr lang="en-US" sz="1700" dirty="0"/>
              <a:t>5) if the schoolwide program plan under section 1114(b)(2) is not satisfactory to the parents of participating children, submit any parent comments on the plan when the school makes the plan available to the local educational </a:t>
            </a:r>
            <a:r>
              <a:rPr lang="en-US" sz="1700" dirty="0" smtClean="0"/>
              <a:t>agency.</a:t>
            </a:r>
            <a:endParaRPr lang="en-US" sz="1700" dirty="0"/>
          </a:p>
          <a:p>
            <a:pPr marL="0" indent="0">
              <a:spcBef>
                <a:spcPts val="400"/>
              </a:spcBef>
              <a:buNone/>
            </a:pPr>
            <a:endParaRPr lang="en-US" sz="1700" dirty="0"/>
          </a:p>
          <a:p>
            <a:pPr>
              <a:spcBef>
                <a:spcPts val="400"/>
              </a:spcBef>
            </a:pPr>
            <a:endParaRPr lang="en-US" sz="1800" dirty="0"/>
          </a:p>
        </p:txBody>
      </p:sp>
      <p:sp>
        <p:nvSpPr>
          <p:cNvPr id="10" name="Content Placeholder 5"/>
          <p:cNvSpPr>
            <a:spLocks noGrp="1"/>
          </p:cNvSpPr>
          <p:nvPr>
            <p:ph sz="half" idx="13"/>
          </p:nvPr>
        </p:nvSpPr>
        <p:spPr>
          <a:xfrm>
            <a:off x="4525661" y="1219200"/>
            <a:ext cx="4343400" cy="2743200"/>
          </a:xfrm>
        </p:spPr>
        <p:txBody>
          <a:bodyPr>
            <a:noAutofit/>
          </a:bodyPr>
          <a:lstStyle/>
          <a:p>
            <a:pPr marL="0" indent="0" algn="ctr">
              <a:spcBef>
                <a:spcPts val="400"/>
              </a:spcBef>
              <a:buNone/>
            </a:pPr>
            <a:r>
              <a:rPr lang="en-US" b="1" dirty="0" smtClean="0"/>
              <a:t>ESSA</a:t>
            </a:r>
          </a:p>
          <a:p>
            <a:pPr marL="0" indent="0">
              <a:spcBef>
                <a:spcPts val="400"/>
              </a:spcBef>
              <a:buNone/>
            </a:pPr>
            <a:r>
              <a:rPr lang="en-US" sz="1700" dirty="0"/>
              <a:t>(C) if requested by parents, opportunities for regular meetings to formulate suggestions and to participate, as appropriate, in decisions relating to the education of their children, and respond to any such suggestions as soon as practicably possible; and </a:t>
            </a:r>
            <a:endParaRPr lang="en-US" sz="1700" dirty="0" smtClean="0"/>
          </a:p>
          <a:p>
            <a:pPr marL="0" indent="0">
              <a:spcBef>
                <a:spcPts val="400"/>
              </a:spcBef>
              <a:buNone/>
            </a:pPr>
            <a:r>
              <a:rPr lang="en-US" sz="1700" dirty="0" smtClean="0"/>
              <a:t>(</a:t>
            </a:r>
            <a:r>
              <a:rPr lang="en-US" sz="1700" dirty="0"/>
              <a:t>5) if the schoolwide program plan under section 1114(b) is not satisfactory to the parents of participating children, submit any parent comments on the plan when the school makes the plan available to the local educational </a:t>
            </a:r>
            <a:r>
              <a:rPr lang="en-US" sz="1700" dirty="0" smtClean="0"/>
              <a:t>agency.</a:t>
            </a:r>
            <a:endParaRPr lang="en-US" sz="1700" dirty="0"/>
          </a:p>
          <a:p>
            <a:pPr marL="0" indent="0">
              <a:spcBef>
                <a:spcPts val="400"/>
              </a:spcBef>
              <a:buNone/>
            </a:pPr>
            <a:endParaRPr lang="en-US" sz="1700" dirty="0"/>
          </a:p>
          <a:p>
            <a:pPr marL="0" indent="0">
              <a:spcBef>
                <a:spcPts val="400"/>
              </a:spcBef>
              <a:buNone/>
            </a:pPr>
            <a:endParaRPr lang="en-US" sz="1800" dirty="0"/>
          </a:p>
        </p:txBody>
      </p:sp>
      <p:sp>
        <p:nvSpPr>
          <p:cNvPr id="5" name="TextBox 4"/>
          <p:cNvSpPr txBox="1"/>
          <p:nvPr/>
        </p:nvSpPr>
        <p:spPr>
          <a:xfrm>
            <a:off x="542924" y="5334000"/>
            <a:ext cx="7981951" cy="1323439"/>
          </a:xfrm>
          <a:prstGeom prst="rect">
            <a:avLst/>
          </a:prstGeom>
          <a:noFill/>
          <a:ln>
            <a:solidFill>
              <a:srgbClr val="C00000"/>
            </a:solidFill>
          </a:ln>
        </p:spPr>
        <p:txBody>
          <a:bodyPr wrap="square" rtlCol="0">
            <a:spAutoFit/>
          </a:bodyPr>
          <a:lstStyle/>
          <a:p>
            <a:pPr algn="ctr"/>
            <a:r>
              <a:rPr lang="en-US" sz="2000" b="1" i="1" dirty="0" smtClean="0">
                <a:solidFill>
                  <a:srgbClr val="000000"/>
                </a:solidFill>
              </a:rPr>
              <a:t>TAKE AWAY: </a:t>
            </a:r>
            <a:r>
              <a:rPr lang="en-US" sz="2000" i="1" dirty="0">
                <a:solidFill>
                  <a:srgbClr val="000000"/>
                </a:solidFill>
              </a:rPr>
              <a:t>Provide meetings for parents to participate in academic decision-making. Parents have a right and a process to express concerns about the school plan</a:t>
            </a:r>
            <a:r>
              <a:rPr lang="en-US" sz="2000" i="1" dirty="0" smtClean="0">
                <a:solidFill>
                  <a:srgbClr val="000000"/>
                </a:solidFill>
              </a:rPr>
              <a:t>. Parental comments should be submitted to the LEA.</a:t>
            </a:r>
            <a:endParaRPr lang="en-US" sz="2000" i="1" dirty="0">
              <a:solidFill>
                <a:srgbClr val="000000"/>
              </a:solidFill>
            </a:endParaRPr>
          </a:p>
        </p:txBody>
      </p:sp>
    </p:spTree>
    <p:extLst>
      <p:ext uri="{BB962C8B-B14F-4D97-AF65-F5344CB8AC3E}">
        <p14:creationId xmlns:p14="http://schemas.microsoft.com/office/powerpoint/2010/main" val="24591989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School-Parent Compact</a:t>
            </a:r>
            <a:endParaRPr lang="en-US" dirty="0"/>
          </a:p>
        </p:txBody>
      </p:sp>
    </p:spTree>
    <p:extLst>
      <p:ext uri="{BB962C8B-B14F-4D97-AF65-F5344CB8AC3E}">
        <p14:creationId xmlns:p14="http://schemas.microsoft.com/office/powerpoint/2010/main" val="33302690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School-Parent Compact </a:t>
            </a:r>
            <a:endParaRPr lang="en-US" dirty="0"/>
          </a:p>
        </p:txBody>
      </p:sp>
      <p:sp>
        <p:nvSpPr>
          <p:cNvPr id="9" name="Content Placeholder 4"/>
          <p:cNvSpPr>
            <a:spLocks noGrp="1"/>
          </p:cNvSpPr>
          <p:nvPr>
            <p:ph sz="half" idx="1"/>
          </p:nvPr>
        </p:nvSpPr>
        <p:spPr>
          <a:xfrm>
            <a:off x="152400" y="1159476"/>
            <a:ext cx="4200517" cy="3048000"/>
          </a:xfrm>
        </p:spPr>
        <p:txBody>
          <a:bodyPr>
            <a:noAutofit/>
          </a:bodyPr>
          <a:lstStyle/>
          <a:p>
            <a:pPr marL="0" indent="0" algn="ctr">
              <a:spcBef>
                <a:spcPts val="400"/>
              </a:spcBef>
              <a:buNone/>
            </a:pPr>
            <a:r>
              <a:rPr lang="en-US" b="1" dirty="0" smtClean="0"/>
              <a:t>NCLB</a:t>
            </a:r>
          </a:p>
          <a:p>
            <a:pPr marL="0" indent="0">
              <a:spcBef>
                <a:spcPts val="400"/>
              </a:spcBef>
              <a:buNone/>
            </a:pPr>
            <a:r>
              <a:rPr lang="en-US" sz="1700" dirty="0"/>
              <a:t>(d) SHARED RESPONSIBILITIES FOR HIGH STUDENT ACADEMIC ACHIEVEMENT- As a component of the school-level parental </a:t>
            </a:r>
            <a:r>
              <a:rPr lang="en-US" sz="1700" strike="sngStrike" dirty="0"/>
              <a:t>involvement</a:t>
            </a:r>
            <a:r>
              <a:rPr lang="en-US" sz="1700" dirty="0"/>
              <a:t> policy developed under subsection (b), each school served under this part shall jointly develop with parents for all children served under this part a school-parent compact that outlines how parents, the entire school staff, and students will share the responsibility for improved student academic achievement and the means by which the school and parents will build and develop a partnership to help children achieve the State's high standards. Such compact shall — </a:t>
            </a:r>
          </a:p>
          <a:p>
            <a:pPr marL="0" indent="0">
              <a:spcBef>
                <a:spcPts val="400"/>
              </a:spcBef>
              <a:buNone/>
            </a:pPr>
            <a:endParaRPr lang="en-US" sz="1700" dirty="0"/>
          </a:p>
          <a:p>
            <a:pPr>
              <a:spcBef>
                <a:spcPts val="400"/>
              </a:spcBef>
            </a:pPr>
            <a:endParaRPr lang="en-US" sz="1800" dirty="0"/>
          </a:p>
        </p:txBody>
      </p:sp>
      <p:sp>
        <p:nvSpPr>
          <p:cNvPr id="10" name="Content Placeholder 5"/>
          <p:cNvSpPr>
            <a:spLocks noGrp="1"/>
          </p:cNvSpPr>
          <p:nvPr>
            <p:ph sz="half" idx="13"/>
          </p:nvPr>
        </p:nvSpPr>
        <p:spPr>
          <a:xfrm>
            <a:off x="4525660" y="1159476"/>
            <a:ext cx="4389739" cy="5029200"/>
          </a:xfrm>
        </p:spPr>
        <p:txBody>
          <a:bodyPr>
            <a:noAutofit/>
          </a:bodyPr>
          <a:lstStyle/>
          <a:p>
            <a:pPr marL="0" indent="0" algn="ctr">
              <a:spcBef>
                <a:spcPts val="400"/>
              </a:spcBef>
              <a:buNone/>
            </a:pPr>
            <a:r>
              <a:rPr lang="en-US" b="1" dirty="0" smtClean="0"/>
              <a:t>ESSA</a:t>
            </a:r>
          </a:p>
          <a:p>
            <a:pPr marL="0" indent="0">
              <a:spcBef>
                <a:spcPts val="400"/>
              </a:spcBef>
              <a:buNone/>
            </a:pPr>
            <a:r>
              <a:rPr lang="en-US" sz="1700" dirty="0"/>
              <a:t>(d) SHARED RESPONSIBILITIES FOR HIGH STUDENT ACADEMIC ACHIEVEMENT- As a component of the school-level parent </a:t>
            </a:r>
            <a:r>
              <a:rPr lang="en-US" sz="1700" b="1" dirty="0">
                <a:solidFill>
                  <a:srgbClr val="C00000"/>
                </a:solidFill>
              </a:rPr>
              <a:t>and family engagement </a:t>
            </a:r>
            <a:r>
              <a:rPr lang="en-US" sz="1700" dirty="0"/>
              <a:t>policy developed under subsection (b), each school served under this part shall jointly develop with parents for all children served under this part a school-parent compact that outlines how parents, the entire school staff, and students will share the responsibility for improved student academic achievement and the means by which the school and parents will build and develop a partnership to help children achieve the State's high standards. Such compact shall — </a:t>
            </a:r>
          </a:p>
          <a:p>
            <a:pPr marL="0" indent="0">
              <a:spcBef>
                <a:spcPts val="400"/>
              </a:spcBef>
              <a:buNone/>
            </a:pPr>
            <a:endParaRPr lang="en-US" sz="1700" dirty="0"/>
          </a:p>
          <a:p>
            <a:pPr marL="0" indent="0">
              <a:spcBef>
                <a:spcPts val="400"/>
              </a:spcBef>
              <a:buNone/>
            </a:pPr>
            <a:endParaRPr lang="en-US" sz="1800" dirty="0"/>
          </a:p>
        </p:txBody>
      </p:sp>
      <p:sp>
        <p:nvSpPr>
          <p:cNvPr id="7" name="TextBox 6"/>
          <p:cNvSpPr txBox="1"/>
          <p:nvPr/>
        </p:nvSpPr>
        <p:spPr>
          <a:xfrm>
            <a:off x="380999" y="5970657"/>
            <a:ext cx="8534400" cy="707886"/>
          </a:xfrm>
          <a:prstGeom prst="rect">
            <a:avLst/>
          </a:prstGeom>
          <a:noFill/>
          <a:ln>
            <a:solidFill>
              <a:srgbClr val="FF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Parents must be involved in developing the compact, and the compact  should focus on academic achievement.</a:t>
            </a:r>
            <a:endParaRPr lang="en-US" sz="2000" i="1" dirty="0">
              <a:solidFill>
                <a:srgbClr val="000000"/>
              </a:solidFill>
            </a:endParaRPr>
          </a:p>
        </p:txBody>
      </p:sp>
    </p:spTree>
    <p:extLst>
      <p:ext uri="{BB962C8B-B14F-4D97-AF65-F5344CB8AC3E}">
        <p14:creationId xmlns:p14="http://schemas.microsoft.com/office/powerpoint/2010/main" val="5687431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School-Parent Compact </a:t>
            </a:r>
            <a:endParaRPr lang="en-US" dirty="0"/>
          </a:p>
        </p:txBody>
      </p:sp>
      <p:sp>
        <p:nvSpPr>
          <p:cNvPr id="9" name="Content Placeholder 4"/>
          <p:cNvSpPr>
            <a:spLocks noGrp="1"/>
          </p:cNvSpPr>
          <p:nvPr>
            <p:ph sz="half" idx="1"/>
          </p:nvPr>
        </p:nvSpPr>
        <p:spPr>
          <a:xfrm>
            <a:off x="152400" y="1159476"/>
            <a:ext cx="4200517" cy="3048000"/>
          </a:xfrm>
        </p:spPr>
        <p:txBody>
          <a:bodyPr>
            <a:noAutofit/>
          </a:bodyPr>
          <a:lstStyle/>
          <a:p>
            <a:pPr marL="0" indent="0" algn="ctr">
              <a:spcBef>
                <a:spcPts val="400"/>
              </a:spcBef>
              <a:buNone/>
            </a:pPr>
            <a:r>
              <a:rPr lang="en-US" b="1" dirty="0" smtClean="0"/>
              <a:t>NCLB</a:t>
            </a:r>
          </a:p>
          <a:p>
            <a:pPr marL="0" indent="0">
              <a:spcBef>
                <a:spcPts val="400"/>
              </a:spcBef>
              <a:buNone/>
            </a:pPr>
            <a:r>
              <a:rPr lang="en-US" sz="1700" dirty="0"/>
              <a:t>(1) describe the school's responsibility to provide high-quality curriculum and instruction in a supportive and effective learning environment that enables the children served under this part to meet </a:t>
            </a:r>
            <a:r>
              <a:rPr lang="en-US" sz="1700" strike="sngStrike" dirty="0"/>
              <a:t>the State's student academic achievement standards, </a:t>
            </a:r>
            <a:r>
              <a:rPr lang="en-US" sz="1700" dirty="0"/>
              <a:t>and the ways in which each parent will be responsible for supporting their children's learning, </a:t>
            </a:r>
            <a:r>
              <a:rPr lang="en-US" sz="1700" strike="sngStrike" dirty="0"/>
              <a:t>such as monitoring attendance, homework completion, and television watching; </a:t>
            </a:r>
            <a:r>
              <a:rPr lang="en-US" sz="1700" dirty="0"/>
              <a:t>volunteering in their child's classroom; and participating, as appropriate, in decisions relating to the education of their children and positive use of extracurricular time; and</a:t>
            </a:r>
          </a:p>
          <a:p>
            <a:pPr marL="0" indent="0">
              <a:spcBef>
                <a:spcPts val="400"/>
              </a:spcBef>
              <a:buNone/>
            </a:pPr>
            <a:endParaRPr lang="en-US" sz="1700" dirty="0"/>
          </a:p>
          <a:p>
            <a:pPr>
              <a:spcBef>
                <a:spcPts val="400"/>
              </a:spcBef>
            </a:pPr>
            <a:endParaRPr lang="en-US" sz="1800" dirty="0"/>
          </a:p>
        </p:txBody>
      </p:sp>
      <p:sp>
        <p:nvSpPr>
          <p:cNvPr id="10" name="Content Placeholder 5"/>
          <p:cNvSpPr>
            <a:spLocks noGrp="1"/>
          </p:cNvSpPr>
          <p:nvPr>
            <p:ph sz="half" idx="13"/>
          </p:nvPr>
        </p:nvSpPr>
        <p:spPr>
          <a:xfrm>
            <a:off x="4525660" y="1159476"/>
            <a:ext cx="4389739" cy="5029200"/>
          </a:xfrm>
        </p:spPr>
        <p:txBody>
          <a:bodyPr>
            <a:noAutofit/>
          </a:bodyPr>
          <a:lstStyle/>
          <a:p>
            <a:pPr marL="0" indent="0" algn="ctr">
              <a:spcBef>
                <a:spcPts val="400"/>
              </a:spcBef>
              <a:buNone/>
            </a:pPr>
            <a:r>
              <a:rPr lang="en-US" b="1" dirty="0" smtClean="0"/>
              <a:t>ESSA</a:t>
            </a:r>
          </a:p>
          <a:p>
            <a:pPr marL="0" indent="0">
              <a:spcBef>
                <a:spcPts val="400"/>
              </a:spcBef>
              <a:buNone/>
            </a:pPr>
            <a:r>
              <a:rPr lang="en-US" sz="1700" dirty="0"/>
              <a:t>(1) describe the school's responsibility to provide high-quality curriculum and instruction in a supportive and effective learning environment that enables the children served under this part to meet </a:t>
            </a:r>
            <a:r>
              <a:rPr lang="en-US" sz="1700" b="1" dirty="0">
                <a:solidFill>
                  <a:srgbClr val="C00000"/>
                </a:solidFill>
              </a:rPr>
              <a:t>the challenging State academic standards</a:t>
            </a:r>
            <a:r>
              <a:rPr lang="en-US" sz="1700" dirty="0"/>
              <a:t>, and the ways in which each parent will be responsible for supporting their children's learning; volunteering in their child's classroom; and participating, as appropriate, in decisions relating to the education of their children and positive use of extracurricular time; and</a:t>
            </a:r>
          </a:p>
          <a:p>
            <a:pPr marL="0" indent="0">
              <a:spcBef>
                <a:spcPts val="400"/>
              </a:spcBef>
              <a:buNone/>
            </a:pPr>
            <a:endParaRPr lang="en-US" sz="1700" dirty="0"/>
          </a:p>
          <a:p>
            <a:pPr marL="0" indent="0">
              <a:spcBef>
                <a:spcPts val="400"/>
              </a:spcBef>
              <a:buNone/>
            </a:pPr>
            <a:endParaRPr lang="en-US" sz="1800" dirty="0"/>
          </a:p>
        </p:txBody>
      </p:sp>
      <p:sp>
        <p:nvSpPr>
          <p:cNvPr id="7" name="TextBox 6"/>
          <p:cNvSpPr txBox="1"/>
          <p:nvPr/>
        </p:nvSpPr>
        <p:spPr>
          <a:xfrm>
            <a:off x="380999" y="5970657"/>
            <a:ext cx="8534400" cy="707886"/>
          </a:xfrm>
          <a:prstGeom prst="rect">
            <a:avLst/>
          </a:prstGeom>
          <a:noFill/>
          <a:ln>
            <a:solidFill>
              <a:srgbClr val="FF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The compact should emphasize student success, NOT student behavior and parenting skills.</a:t>
            </a:r>
            <a:endParaRPr lang="en-US" sz="2000" i="1" dirty="0">
              <a:solidFill>
                <a:srgbClr val="000000"/>
              </a:solidFill>
            </a:endParaRPr>
          </a:p>
        </p:txBody>
      </p:sp>
    </p:spTree>
    <p:extLst>
      <p:ext uri="{BB962C8B-B14F-4D97-AF65-F5344CB8AC3E}">
        <p14:creationId xmlns:p14="http://schemas.microsoft.com/office/powerpoint/2010/main" val="34617147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School-Parent Compact </a:t>
            </a:r>
            <a:endParaRPr lang="en-US" dirty="0"/>
          </a:p>
        </p:txBody>
      </p:sp>
      <p:sp>
        <p:nvSpPr>
          <p:cNvPr id="9" name="Content Placeholder 4"/>
          <p:cNvSpPr>
            <a:spLocks noGrp="1"/>
          </p:cNvSpPr>
          <p:nvPr>
            <p:ph sz="half" idx="1"/>
          </p:nvPr>
        </p:nvSpPr>
        <p:spPr>
          <a:xfrm>
            <a:off x="152400" y="1159476"/>
            <a:ext cx="4200517" cy="3048000"/>
          </a:xfrm>
        </p:spPr>
        <p:txBody>
          <a:bodyPr>
            <a:noAutofit/>
          </a:bodyPr>
          <a:lstStyle/>
          <a:p>
            <a:pPr marL="0" indent="0" algn="ctr">
              <a:spcBef>
                <a:spcPts val="400"/>
              </a:spcBef>
              <a:buNone/>
            </a:pPr>
            <a:r>
              <a:rPr lang="en-US" b="1" dirty="0" smtClean="0"/>
              <a:t>NCLB</a:t>
            </a:r>
          </a:p>
          <a:p>
            <a:pPr marL="0" indent="0">
              <a:spcBef>
                <a:spcPts val="400"/>
              </a:spcBef>
              <a:buNone/>
            </a:pPr>
            <a:r>
              <a:rPr lang="en-US" sz="1700" dirty="0"/>
              <a:t>(2) address the importance of communication between teachers and parents on an ongoing basis through, at a minimum — </a:t>
            </a:r>
          </a:p>
          <a:p>
            <a:pPr marL="0" indent="0">
              <a:spcBef>
                <a:spcPts val="400"/>
              </a:spcBef>
              <a:buNone/>
            </a:pPr>
            <a:r>
              <a:rPr lang="en-US" sz="1700" dirty="0"/>
              <a:t>(A) parent-teacher conferences in elementary schools, at least annually, during  the compact shall be discussed as the compact relates to the individual child's achievement;</a:t>
            </a:r>
          </a:p>
          <a:p>
            <a:pPr marL="0" indent="0">
              <a:spcBef>
                <a:spcPts val="400"/>
              </a:spcBef>
              <a:buNone/>
            </a:pPr>
            <a:r>
              <a:rPr lang="en-US" sz="1700" dirty="0"/>
              <a:t>(B) frequent reports to parents on their children's progress; and </a:t>
            </a:r>
          </a:p>
          <a:p>
            <a:pPr marL="0" indent="0">
              <a:spcBef>
                <a:spcPts val="400"/>
              </a:spcBef>
              <a:buNone/>
            </a:pPr>
            <a:r>
              <a:rPr lang="en-US" sz="1700" dirty="0"/>
              <a:t>(C) reasonable access to staff, opportunities to volunteer and participate in their child's class, and observation of classroom activities.</a:t>
            </a:r>
          </a:p>
          <a:p>
            <a:pPr marL="0" indent="0">
              <a:spcBef>
                <a:spcPts val="400"/>
              </a:spcBef>
              <a:buNone/>
            </a:pPr>
            <a:endParaRPr lang="en-US" sz="1700" dirty="0"/>
          </a:p>
          <a:p>
            <a:pPr>
              <a:spcBef>
                <a:spcPts val="400"/>
              </a:spcBef>
            </a:pPr>
            <a:endParaRPr lang="en-US" sz="1800" dirty="0"/>
          </a:p>
        </p:txBody>
      </p:sp>
      <p:sp>
        <p:nvSpPr>
          <p:cNvPr id="10" name="Content Placeholder 5"/>
          <p:cNvSpPr>
            <a:spLocks noGrp="1"/>
          </p:cNvSpPr>
          <p:nvPr>
            <p:ph sz="half" idx="13"/>
          </p:nvPr>
        </p:nvSpPr>
        <p:spPr>
          <a:xfrm>
            <a:off x="4525660" y="1159476"/>
            <a:ext cx="4389739" cy="5029200"/>
          </a:xfrm>
        </p:spPr>
        <p:txBody>
          <a:bodyPr>
            <a:noAutofit/>
          </a:bodyPr>
          <a:lstStyle/>
          <a:p>
            <a:pPr marL="0" indent="0" algn="ctr">
              <a:spcBef>
                <a:spcPts val="400"/>
              </a:spcBef>
              <a:buNone/>
            </a:pPr>
            <a:r>
              <a:rPr lang="en-US" b="1" dirty="0" smtClean="0"/>
              <a:t>ESSA</a:t>
            </a:r>
          </a:p>
          <a:p>
            <a:pPr marL="0" indent="0">
              <a:spcBef>
                <a:spcPts val="400"/>
              </a:spcBef>
              <a:buNone/>
            </a:pPr>
            <a:r>
              <a:rPr lang="en-US" sz="1700" dirty="0"/>
              <a:t>(2) address the importance of communication between teachers and parents on an ongoing basis through, at a minimum — </a:t>
            </a:r>
          </a:p>
          <a:p>
            <a:pPr marL="0" indent="0">
              <a:spcBef>
                <a:spcPts val="400"/>
              </a:spcBef>
              <a:buNone/>
            </a:pPr>
            <a:r>
              <a:rPr lang="en-US" sz="1700" dirty="0"/>
              <a:t>(A) parent-teacher conferences in elementary schools, at least annually, during  the compact shall be discussed as the compact relates to the individual child's achievement;</a:t>
            </a:r>
          </a:p>
          <a:p>
            <a:pPr marL="0" indent="0">
              <a:spcBef>
                <a:spcPts val="400"/>
              </a:spcBef>
              <a:buNone/>
            </a:pPr>
            <a:r>
              <a:rPr lang="en-US" sz="1700" dirty="0"/>
              <a:t>(B) frequent reports to parents on their children's progress; </a:t>
            </a:r>
          </a:p>
          <a:p>
            <a:pPr marL="0" indent="0">
              <a:spcBef>
                <a:spcPts val="400"/>
              </a:spcBef>
              <a:buNone/>
            </a:pPr>
            <a:r>
              <a:rPr lang="en-US" sz="1700" dirty="0"/>
              <a:t>(C) reasonable access to staff, opportunities to volunteer and participate in their child's class, and observation of classroom activities; and</a:t>
            </a:r>
          </a:p>
          <a:p>
            <a:pPr marL="0" indent="0">
              <a:spcBef>
                <a:spcPts val="400"/>
              </a:spcBef>
              <a:buNone/>
            </a:pPr>
            <a:endParaRPr lang="en-US" sz="1700" dirty="0"/>
          </a:p>
          <a:p>
            <a:pPr marL="0" indent="0">
              <a:spcBef>
                <a:spcPts val="400"/>
              </a:spcBef>
              <a:buNone/>
            </a:pPr>
            <a:endParaRPr lang="en-US" sz="1800" dirty="0"/>
          </a:p>
        </p:txBody>
      </p:sp>
      <p:sp>
        <p:nvSpPr>
          <p:cNvPr id="7" name="TextBox 6"/>
          <p:cNvSpPr txBox="1"/>
          <p:nvPr/>
        </p:nvSpPr>
        <p:spPr>
          <a:xfrm>
            <a:off x="376100" y="5851209"/>
            <a:ext cx="8534400" cy="707886"/>
          </a:xfrm>
          <a:prstGeom prst="rect">
            <a:avLst/>
          </a:prstGeom>
          <a:noFill/>
          <a:ln>
            <a:solidFill>
              <a:srgbClr val="FF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Communication between home and school must be maintained, </a:t>
            </a:r>
            <a:r>
              <a:rPr lang="en-US" sz="2000" i="1" dirty="0">
                <a:solidFill>
                  <a:srgbClr val="000000"/>
                </a:solidFill>
              </a:rPr>
              <a:t>including a parent-teacher conference.</a:t>
            </a:r>
          </a:p>
        </p:txBody>
      </p:sp>
    </p:spTree>
    <p:extLst>
      <p:ext uri="{BB962C8B-B14F-4D97-AF65-F5344CB8AC3E}">
        <p14:creationId xmlns:p14="http://schemas.microsoft.com/office/powerpoint/2010/main" val="27555767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School-Parent Compact </a:t>
            </a:r>
            <a:endParaRPr lang="en-US" dirty="0"/>
          </a:p>
        </p:txBody>
      </p:sp>
      <p:sp>
        <p:nvSpPr>
          <p:cNvPr id="9" name="Content Placeholder 4"/>
          <p:cNvSpPr>
            <a:spLocks noGrp="1"/>
          </p:cNvSpPr>
          <p:nvPr>
            <p:ph sz="half" idx="1"/>
          </p:nvPr>
        </p:nvSpPr>
        <p:spPr>
          <a:xfrm>
            <a:off x="152400" y="1219200"/>
            <a:ext cx="4200517" cy="3048000"/>
          </a:xfrm>
        </p:spPr>
        <p:txBody>
          <a:bodyPr>
            <a:noAutofit/>
          </a:bodyPr>
          <a:lstStyle/>
          <a:p>
            <a:pPr marL="0" indent="0" algn="ctr">
              <a:spcBef>
                <a:spcPts val="400"/>
              </a:spcBef>
              <a:buNone/>
            </a:pPr>
            <a:r>
              <a:rPr lang="en-US" b="1" dirty="0" smtClean="0"/>
              <a:t>NCLB</a:t>
            </a:r>
          </a:p>
          <a:p>
            <a:pPr marL="0" indent="0">
              <a:spcBef>
                <a:spcPts val="400"/>
              </a:spcBef>
              <a:buNone/>
            </a:pPr>
            <a:endParaRPr lang="en-US" sz="1700" dirty="0"/>
          </a:p>
          <a:p>
            <a:pPr>
              <a:spcBef>
                <a:spcPts val="400"/>
              </a:spcBef>
            </a:pPr>
            <a:endParaRPr lang="en-US" sz="1800" dirty="0"/>
          </a:p>
        </p:txBody>
      </p:sp>
      <p:sp>
        <p:nvSpPr>
          <p:cNvPr id="10" name="Content Placeholder 5"/>
          <p:cNvSpPr>
            <a:spLocks noGrp="1"/>
          </p:cNvSpPr>
          <p:nvPr>
            <p:ph sz="half" idx="13"/>
          </p:nvPr>
        </p:nvSpPr>
        <p:spPr>
          <a:xfrm>
            <a:off x="4533899" y="1219200"/>
            <a:ext cx="4389739" cy="5029200"/>
          </a:xfrm>
        </p:spPr>
        <p:txBody>
          <a:bodyPr>
            <a:noAutofit/>
          </a:bodyPr>
          <a:lstStyle/>
          <a:p>
            <a:pPr marL="0" indent="0" algn="ctr">
              <a:spcBef>
                <a:spcPts val="400"/>
              </a:spcBef>
              <a:buNone/>
            </a:pPr>
            <a:r>
              <a:rPr lang="en-US" b="1" dirty="0" smtClean="0"/>
              <a:t>ESSA</a:t>
            </a:r>
          </a:p>
          <a:p>
            <a:pPr marL="0" indent="0">
              <a:spcBef>
                <a:spcPts val="400"/>
              </a:spcBef>
              <a:buNone/>
            </a:pPr>
            <a:r>
              <a:rPr lang="en-US" sz="1700" b="1" dirty="0">
                <a:solidFill>
                  <a:srgbClr val="C00000"/>
                </a:solidFill>
              </a:rPr>
              <a:t>(D) ensuring regular two-way, meaningful communication between family members and school staff, and, to the extent practicable, in a language that family members can understand.</a:t>
            </a:r>
          </a:p>
          <a:p>
            <a:pPr marL="0" indent="0">
              <a:spcBef>
                <a:spcPts val="400"/>
              </a:spcBef>
              <a:buNone/>
            </a:pPr>
            <a:endParaRPr lang="en-US" sz="1700" dirty="0"/>
          </a:p>
          <a:p>
            <a:pPr marL="0" indent="0">
              <a:spcBef>
                <a:spcPts val="400"/>
              </a:spcBef>
              <a:buNone/>
            </a:pPr>
            <a:endParaRPr lang="en-US" sz="1800" dirty="0"/>
          </a:p>
        </p:txBody>
      </p:sp>
      <p:sp>
        <p:nvSpPr>
          <p:cNvPr id="7" name="TextBox 6"/>
          <p:cNvSpPr txBox="1"/>
          <p:nvPr/>
        </p:nvSpPr>
        <p:spPr>
          <a:xfrm>
            <a:off x="742949" y="5486400"/>
            <a:ext cx="7581900" cy="707886"/>
          </a:xfrm>
          <a:prstGeom prst="rect">
            <a:avLst/>
          </a:prstGeom>
          <a:noFill/>
          <a:ln>
            <a:solidFill>
              <a:srgbClr val="FF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Communication between home and school must be regular, meaningful, and in a language families can understand. </a:t>
            </a:r>
            <a:endParaRPr lang="en-US" sz="2000" i="1" dirty="0">
              <a:solidFill>
                <a:srgbClr val="000000"/>
              </a:solidFill>
            </a:endParaRPr>
          </a:p>
        </p:txBody>
      </p:sp>
    </p:spTree>
    <p:extLst>
      <p:ext uri="{BB962C8B-B14F-4D97-AF65-F5344CB8AC3E}">
        <p14:creationId xmlns:p14="http://schemas.microsoft.com/office/powerpoint/2010/main" val="14690385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Building Capacity</a:t>
            </a:r>
            <a:endParaRPr lang="en-US" dirty="0"/>
          </a:p>
        </p:txBody>
      </p:sp>
    </p:spTree>
    <p:extLst>
      <p:ext uri="{BB962C8B-B14F-4D97-AF65-F5344CB8AC3E}">
        <p14:creationId xmlns:p14="http://schemas.microsoft.com/office/powerpoint/2010/main" val="25345740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381000" y="1295400"/>
            <a:ext cx="3886200" cy="4525963"/>
          </a:xfrm>
        </p:spPr>
        <p:txBody>
          <a:bodyPr/>
          <a:lstStyle/>
          <a:p>
            <a:pPr marL="0" indent="0" algn="ctr">
              <a:buNone/>
            </a:pPr>
            <a:r>
              <a:rPr lang="en-US" b="1" dirty="0" smtClean="0"/>
              <a:t>NCLB</a:t>
            </a:r>
          </a:p>
          <a:p>
            <a:pPr marL="0" indent="0">
              <a:spcBef>
                <a:spcPts val="400"/>
              </a:spcBef>
              <a:buNone/>
            </a:pPr>
            <a:r>
              <a:rPr lang="en-US" sz="1800" b="1" dirty="0"/>
              <a:t>(e) BUILDING CAPACITY FOR INVOLVEMENT- </a:t>
            </a:r>
            <a:r>
              <a:rPr lang="en-US" sz="1800" dirty="0"/>
              <a:t>To ensure effective involvement of parents and to support a partnership among the school involved, parents, and the community to improve student academic achievement, each school and local educational agency assisted under this part — </a:t>
            </a:r>
          </a:p>
          <a:p>
            <a:pPr marL="0" indent="0">
              <a:buNone/>
            </a:pPr>
            <a:endParaRPr lang="en-US" sz="1800" dirty="0"/>
          </a:p>
        </p:txBody>
      </p:sp>
      <p:sp>
        <p:nvSpPr>
          <p:cNvPr id="5" name="Content Placeholder 4"/>
          <p:cNvSpPr>
            <a:spLocks noGrp="1"/>
          </p:cNvSpPr>
          <p:nvPr>
            <p:ph sz="half" idx="13"/>
          </p:nvPr>
        </p:nvSpPr>
        <p:spPr>
          <a:xfrm>
            <a:off x="4724400" y="1295400"/>
            <a:ext cx="3962400" cy="4525963"/>
          </a:xfrm>
        </p:spPr>
        <p:txBody>
          <a:bodyPr/>
          <a:lstStyle/>
          <a:p>
            <a:pPr marL="0" indent="0" algn="ctr">
              <a:buNone/>
            </a:pPr>
            <a:r>
              <a:rPr lang="en-US" b="1" dirty="0" smtClean="0"/>
              <a:t>ESSA</a:t>
            </a:r>
          </a:p>
          <a:p>
            <a:pPr marL="0" indent="0">
              <a:spcBef>
                <a:spcPts val="400"/>
              </a:spcBef>
              <a:buNone/>
            </a:pPr>
            <a:r>
              <a:rPr lang="en-US" sz="1800" b="1" dirty="0"/>
              <a:t>(e) BUILDING CAPACITY FOR INVOLVEMENT- </a:t>
            </a:r>
            <a:r>
              <a:rPr lang="en-US" sz="1800" dirty="0"/>
              <a:t>To ensure effective involvement of parents and to support a partnership among the school involved, parents, and the community to improve student academic achievement, each school and local educational agency assisted under this part — </a:t>
            </a:r>
          </a:p>
          <a:p>
            <a:pPr marL="0" indent="0">
              <a:buNone/>
            </a:pPr>
            <a:endParaRPr lang="en-US" sz="1800" dirty="0"/>
          </a:p>
        </p:txBody>
      </p:sp>
      <p:sp>
        <p:nvSpPr>
          <p:cNvPr id="3" name="Title 2"/>
          <p:cNvSpPr>
            <a:spLocks noGrp="1"/>
          </p:cNvSpPr>
          <p:nvPr>
            <p:ph type="title"/>
          </p:nvPr>
        </p:nvSpPr>
        <p:spPr/>
        <p:txBody>
          <a:bodyPr/>
          <a:lstStyle/>
          <a:p>
            <a:r>
              <a:rPr lang="en-US" dirty="0" smtClean="0"/>
              <a:t>Building Capacity</a:t>
            </a:r>
            <a:endParaRPr lang="en-US" dirty="0"/>
          </a:p>
        </p:txBody>
      </p:sp>
    </p:spTree>
    <p:extLst>
      <p:ext uri="{BB962C8B-B14F-4D97-AF65-F5344CB8AC3E}">
        <p14:creationId xmlns:p14="http://schemas.microsoft.com/office/powerpoint/2010/main" val="365373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381000" y="1295400"/>
            <a:ext cx="3886200" cy="4525963"/>
          </a:xfrm>
        </p:spPr>
        <p:txBody>
          <a:bodyPr>
            <a:normAutofit/>
          </a:bodyPr>
          <a:lstStyle/>
          <a:p>
            <a:pPr marL="0" indent="0" algn="ctr">
              <a:buNone/>
            </a:pPr>
            <a:r>
              <a:rPr lang="en-US" b="1" dirty="0" smtClean="0"/>
              <a:t>NCLB</a:t>
            </a:r>
          </a:p>
          <a:p>
            <a:pPr marL="0" indent="0">
              <a:spcBef>
                <a:spcPts val="400"/>
              </a:spcBef>
              <a:buNone/>
            </a:pPr>
            <a:r>
              <a:rPr lang="en-US" sz="1800" dirty="0"/>
              <a:t>(1) shall provide assistance to parents of children served by the school or local educational agency, as appropriate, in understanding such topics as </a:t>
            </a:r>
            <a:r>
              <a:rPr lang="en-US" sz="1800" strike="sngStrike" dirty="0"/>
              <a:t>the State's academic content standards and State student academic achievement standards, </a:t>
            </a:r>
            <a:r>
              <a:rPr lang="en-US" sz="1800" dirty="0"/>
              <a:t>State and local academic assessments, the requirements of this part, and how to monitor a child's progress and work with educators to improve the achievement of their children;</a:t>
            </a:r>
          </a:p>
          <a:p>
            <a:pPr marL="0" indent="0">
              <a:buNone/>
            </a:pPr>
            <a:endParaRPr lang="en-US" sz="1800" dirty="0"/>
          </a:p>
        </p:txBody>
      </p:sp>
      <p:sp>
        <p:nvSpPr>
          <p:cNvPr id="5" name="Content Placeholder 4"/>
          <p:cNvSpPr>
            <a:spLocks noGrp="1"/>
          </p:cNvSpPr>
          <p:nvPr>
            <p:ph sz="half" idx="13"/>
          </p:nvPr>
        </p:nvSpPr>
        <p:spPr>
          <a:xfrm>
            <a:off x="4724400" y="1295400"/>
            <a:ext cx="3962400" cy="4525963"/>
          </a:xfrm>
        </p:spPr>
        <p:txBody>
          <a:bodyPr/>
          <a:lstStyle/>
          <a:p>
            <a:pPr marL="0" indent="0" algn="ctr">
              <a:buNone/>
            </a:pPr>
            <a:r>
              <a:rPr lang="en-US" b="1" dirty="0" smtClean="0"/>
              <a:t>ESSA</a:t>
            </a:r>
          </a:p>
          <a:p>
            <a:pPr marL="0" indent="0">
              <a:buNone/>
            </a:pPr>
            <a:r>
              <a:rPr lang="en-US" sz="1800" dirty="0"/>
              <a:t>(1) shall provide assistance to parents of children served by the school or local educational agency, as appropriate, in understanding such topics as </a:t>
            </a:r>
            <a:r>
              <a:rPr lang="en-US" sz="1800" b="1" dirty="0">
                <a:solidFill>
                  <a:srgbClr val="C00000"/>
                </a:solidFill>
              </a:rPr>
              <a:t>the challenging State academic standards</a:t>
            </a:r>
            <a:r>
              <a:rPr lang="en-US" sz="1800" dirty="0"/>
              <a:t>, State and local academic assessments, the requirements of this part, and how to monitor a child's progress and work with educators to improve the achievement of their children;</a:t>
            </a:r>
          </a:p>
          <a:p>
            <a:pPr marL="0" indent="0">
              <a:spcBef>
                <a:spcPts val="400"/>
              </a:spcBef>
              <a:buNone/>
            </a:pPr>
            <a:endParaRPr lang="en-US" sz="1800" dirty="0"/>
          </a:p>
        </p:txBody>
      </p:sp>
      <p:sp>
        <p:nvSpPr>
          <p:cNvPr id="3" name="Title 2"/>
          <p:cNvSpPr>
            <a:spLocks noGrp="1"/>
          </p:cNvSpPr>
          <p:nvPr>
            <p:ph type="title"/>
          </p:nvPr>
        </p:nvSpPr>
        <p:spPr/>
        <p:txBody>
          <a:bodyPr/>
          <a:lstStyle/>
          <a:p>
            <a:r>
              <a:rPr lang="en-US" dirty="0" smtClean="0"/>
              <a:t>Building Capacity</a:t>
            </a:r>
            <a:endParaRPr lang="en-US" dirty="0"/>
          </a:p>
        </p:txBody>
      </p:sp>
      <p:sp>
        <p:nvSpPr>
          <p:cNvPr id="6" name="TextBox 5"/>
          <p:cNvSpPr txBox="1"/>
          <p:nvPr/>
        </p:nvSpPr>
        <p:spPr>
          <a:xfrm>
            <a:off x="476250" y="5562600"/>
            <a:ext cx="8115300" cy="1015663"/>
          </a:xfrm>
          <a:prstGeom prst="rect">
            <a:avLst/>
          </a:prstGeom>
          <a:noFill/>
          <a:ln>
            <a:solidFill>
              <a:srgbClr val="FF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LEAs and schools must help parents to understand  academic standards and assessments and how they can help improve the achievement of their child.</a:t>
            </a:r>
            <a:endParaRPr lang="en-US" sz="2000" i="1" dirty="0">
              <a:solidFill>
                <a:srgbClr val="000000"/>
              </a:solidFill>
            </a:endParaRPr>
          </a:p>
        </p:txBody>
      </p:sp>
    </p:spTree>
    <p:extLst>
      <p:ext uri="{BB962C8B-B14F-4D97-AF65-F5344CB8AC3E}">
        <p14:creationId xmlns:p14="http://schemas.microsoft.com/office/powerpoint/2010/main" val="9797412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381000" y="1295400"/>
            <a:ext cx="3886200" cy="4525963"/>
          </a:xfrm>
        </p:spPr>
        <p:txBody>
          <a:bodyPr>
            <a:normAutofit/>
          </a:bodyPr>
          <a:lstStyle/>
          <a:p>
            <a:pPr marL="0" indent="0" algn="ctr">
              <a:buNone/>
            </a:pPr>
            <a:r>
              <a:rPr lang="en-US" b="1" dirty="0" smtClean="0"/>
              <a:t>NCLB</a:t>
            </a:r>
          </a:p>
          <a:p>
            <a:pPr marL="0" indent="0">
              <a:spcBef>
                <a:spcPts val="400"/>
              </a:spcBef>
              <a:buNone/>
            </a:pPr>
            <a:r>
              <a:rPr lang="en-US" sz="1800" dirty="0"/>
              <a:t>(2) shall provide materials and training to help parents to work with their children to improve their children's achievement, such as literacy training and using technology, as appropriate, to foster parental involvement;</a:t>
            </a:r>
          </a:p>
          <a:p>
            <a:pPr marL="0" indent="0">
              <a:buNone/>
            </a:pPr>
            <a:endParaRPr lang="en-US" sz="1800" dirty="0"/>
          </a:p>
        </p:txBody>
      </p:sp>
      <p:sp>
        <p:nvSpPr>
          <p:cNvPr id="5" name="Content Placeholder 4"/>
          <p:cNvSpPr>
            <a:spLocks noGrp="1"/>
          </p:cNvSpPr>
          <p:nvPr>
            <p:ph sz="half" idx="13"/>
          </p:nvPr>
        </p:nvSpPr>
        <p:spPr>
          <a:xfrm>
            <a:off x="4724400" y="1295400"/>
            <a:ext cx="3962400" cy="4525963"/>
          </a:xfrm>
        </p:spPr>
        <p:txBody>
          <a:bodyPr/>
          <a:lstStyle/>
          <a:p>
            <a:pPr marL="0" indent="0" algn="ctr">
              <a:buNone/>
            </a:pPr>
            <a:r>
              <a:rPr lang="en-US" b="1" dirty="0" smtClean="0"/>
              <a:t>ESSA</a:t>
            </a:r>
          </a:p>
          <a:p>
            <a:pPr marL="0" indent="0">
              <a:buNone/>
            </a:pPr>
            <a:r>
              <a:rPr lang="en-US" sz="1800" dirty="0"/>
              <a:t>(2) shall provide materials and training to help parents to work with their children to improve their children's achievement, such as literacy training and using technology </a:t>
            </a:r>
            <a:r>
              <a:rPr lang="en-US" sz="1800" b="1" dirty="0">
                <a:solidFill>
                  <a:srgbClr val="C00000"/>
                </a:solidFill>
              </a:rPr>
              <a:t>(including education about the harms of copyright piracy), </a:t>
            </a:r>
            <a:r>
              <a:rPr lang="en-US" sz="1800" dirty="0"/>
              <a:t>as appropriate, to foster parental involvement;</a:t>
            </a:r>
          </a:p>
          <a:p>
            <a:pPr marL="0" indent="0">
              <a:spcBef>
                <a:spcPts val="400"/>
              </a:spcBef>
              <a:buNone/>
            </a:pPr>
            <a:endParaRPr lang="en-US" sz="1800" dirty="0"/>
          </a:p>
        </p:txBody>
      </p:sp>
      <p:sp>
        <p:nvSpPr>
          <p:cNvPr id="3" name="Title 2"/>
          <p:cNvSpPr>
            <a:spLocks noGrp="1"/>
          </p:cNvSpPr>
          <p:nvPr>
            <p:ph type="title"/>
          </p:nvPr>
        </p:nvSpPr>
        <p:spPr/>
        <p:txBody>
          <a:bodyPr/>
          <a:lstStyle/>
          <a:p>
            <a:r>
              <a:rPr lang="en-US" dirty="0" smtClean="0"/>
              <a:t>Building Capacity</a:t>
            </a:r>
            <a:endParaRPr lang="en-US" dirty="0"/>
          </a:p>
        </p:txBody>
      </p:sp>
      <p:sp>
        <p:nvSpPr>
          <p:cNvPr id="6" name="TextBox 5"/>
          <p:cNvSpPr txBox="1"/>
          <p:nvPr/>
        </p:nvSpPr>
        <p:spPr>
          <a:xfrm>
            <a:off x="476250" y="5465931"/>
            <a:ext cx="8115300" cy="1015663"/>
          </a:xfrm>
          <a:prstGeom prst="rect">
            <a:avLst/>
          </a:prstGeom>
          <a:noFill/>
          <a:ln>
            <a:solidFill>
              <a:srgbClr val="FF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LEAs and schools must help parents to understand  how they can help improve the achievement of their child, which may include literacy and technology training.</a:t>
            </a:r>
            <a:endParaRPr lang="en-US" sz="2000" i="1" dirty="0">
              <a:solidFill>
                <a:srgbClr val="000000"/>
              </a:solidFill>
            </a:endParaRPr>
          </a:p>
        </p:txBody>
      </p:sp>
    </p:spTree>
    <p:extLst>
      <p:ext uri="{BB962C8B-B14F-4D97-AF65-F5344CB8AC3E}">
        <p14:creationId xmlns:p14="http://schemas.microsoft.com/office/powerpoint/2010/main" val="1065115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dirty="0" smtClean="0"/>
              <a:t>The following slides provide an overview of the changes in section 1116 of the Every Student Succeeds Act (ESSA), formally No Child Left Behind (NCLB), section 1118.</a:t>
            </a:r>
          </a:p>
          <a:p>
            <a:pPr lvl="1"/>
            <a:r>
              <a:rPr lang="en-US" dirty="0" smtClean="0"/>
              <a:t>Language that has been removed is crossed out.</a:t>
            </a:r>
          </a:p>
          <a:p>
            <a:pPr lvl="1"/>
            <a:r>
              <a:rPr lang="en-US" dirty="0" smtClean="0"/>
              <a:t>New verbiage is in red.</a:t>
            </a:r>
          </a:p>
        </p:txBody>
      </p:sp>
      <p:sp>
        <p:nvSpPr>
          <p:cNvPr id="3" name="Title 2"/>
          <p:cNvSpPr>
            <a:spLocks noGrp="1"/>
          </p:cNvSpPr>
          <p:nvPr>
            <p:ph type="title"/>
          </p:nvPr>
        </p:nvSpPr>
        <p:spPr/>
        <p:txBody>
          <a:bodyPr/>
          <a:lstStyle/>
          <a:p>
            <a:r>
              <a:rPr lang="en-US" dirty="0" smtClean="0"/>
              <a:t>General Information</a:t>
            </a:r>
            <a:endParaRPr lang="en-US" dirty="0"/>
          </a:p>
        </p:txBody>
      </p:sp>
    </p:spTree>
    <p:extLst>
      <p:ext uri="{BB962C8B-B14F-4D97-AF65-F5344CB8AC3E}">
        <p14:creationId xmlns:p14="http://schemas.microsoft.com/office/powerpoint/2010/main" val="26108234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381000" y="1295400"/>
            <a:ext cx="3886200" cy="4525963"/>
          </a:xfrm>
        </p:spPr>
        <p:txBody>
          <a:bodyPr>
            <a:normAutofit/>
          </a:bodyPr>
          <a:lstStyle/>
          <a:p>
            <a:pPr marL="0" indent="0" algn="ctr">
              <a:buNone/>
            </a:pPr>
            <a:r>
              <a:rPr lang="en-US" b="1" dirty="0" smtClean="0"/>
              <a:t>NCLB</a:t>
            </a:r>
          </a:p>
          <a:p>
            <a:pPr marL="0" indent="0">
              <a:spcBef>
                <a:spcPts val="400"/>
              </a:spcBef>
              <a:buNone/>
            </a:pPr>
            <a:r>
              <a:rPr lang="en-US" sz="1800" dirty="0"/>
              <a:t>(3) shall educate teachers, </a:t>
            </a:r>
            <a:r>
              <a:rPr lang="en-US" sz="1800" strike="sngStrike" dirty="0"/>
              <a:t>pupil services </a:t>
            </a:r>
            <a:r>
              <a:rPr lang="en-US" sz="1800" strike="sngStrike" dirty="0" smtClean="0"/>
              <a:t>personnel</a:t>
            </a:r>
            <a:r>
              <a:rPr lang="en-US" sz="1800" dirty="0" smtClean="0"/>
              <a:t>, principals</a:t>
            </a:r>
            <a:r>
              <a:rPr lang="en-US" sz="1800" dirty="0"/>
              <a:t>, and other staff, with the assistance of parents, in the value and utility of contributions of parents, and in how to reach out to, communicate with, and work with parents as equal partners, implement and coordinate parent programs, and build ties between parents and the school;</a:t>
            </a:r>
          </a:p>
          <a:p>
            <a:pPr marL="0" indent="0">
              <a:buNone/>
            </a:pPr>
            <a:endParaRPr lang="en-US" sz="1800" dirty="0"/>
          </a:p>
        </p:txBody>
      </p:sp>
      <p:sp>
        <p:nvSpPr>
          <p:cNvPr id="5" name="Content Placeholder 4"/>
          <p:cNvSpPr>
            <a:spLocks noGrp="1"/>
          </p:cNvSpPr>
          <p:nvPr>
            <p:ph sz="half" idx="13"/>
          </p:nvPr>
        </p:nvSpPr>
        <p:spPr>
          <a:xfrm>
            <a:off x="4724400" y="1295400"/>
            <a:ext cx="3962400" cy="4525963"/>
          </a:xfrm>
        </p:spPr>
        <p:txBody>
          <a:bodyPr/>
          <a:lstStyle/>
          <a:p>
            <a:pPr marL="0" indent="0" algn="ctr">
              <a:buNone/>
            </a:pPr>
            <a:r>
              <a:rPr lang="en-US" b="1" dirty="0" smtClean="0"/>
              <a:t>ESSA</a:t>
            </a:r>
          </a:p>
          <a:p>
            <a:pPr marL="0" indent="0">
              <a:buNone/>
            </a:pPr>
            <a:r>
              <a:rPr lang="en-US" sz="1800" dirty="0"/>
              <a:t>(3) shall educate teachers, </a:t>
            </a:r>
            <a:r>
              <a:rPr lang="en-US" sz="1800" b="1" dirty="0">
                <a:solidFill>
                  <a:srgbClr val="C00000"/>
                </a:solidFill>
              </a:rPr>
              <a:t>specialized instructional support personnel, principals, and other school leaders</a:t>
            </a:r>
            <a:r>
              <a:rPr lang="en-US" sz="1800" dirty="0"/>
              <a:t>, and other staff, with the assistance of parents, in the value and utility of contributions of parents, and in how to reach out to, communicate with, and work with parents as equal partners, implement and coordinate parent programs, and build ties between parents and the school;</a:t>
            </a:r>
          </a:p>
          <a:p>
            <a:pPr marL="0" indent="0">
              <a:spcBef>
                <a:spcPts val="400"/>
              </a:spcBef>
              <a:buNone/>
            </a:pPr>
            <a:endParaRPr lang="en-US" sz="1800" dirty="0"/>
          </a:p>
        </p:txBody>
      </p:sp>
      <p:sp>
        <p:nvSpPr>
          <p:cNvPr id="3" name="Title 2"/>
          <p:cNvSpPr>
            <a:spLocks noGrp="1"/>
          </p:cNvSpPr>
          <p:nvPr>
            <p:ph type="title"/>
          </p:nvPr>
        </p:nvSpPr>
        <p:spPr/>
        <p:txBody>
          <a:bodyPr/>
          <a:lstStyle/>
          <a:p>
            <a:r>
              <a:rPr lang="en-US" dirty="0" smtClean="0"/>
              <a:t>Building Capacity</a:t>
            </a:r>
            <a:endParaRPr lang="en-US" dirty="0"/>
          </a:p>
        </p:txBody>
      </p:sp>
      <p:sp>
        <p:nvSpPr>
          <p:cNvPr id="6" name="TextBox 5"/>
          <p:cNvSpPr txBox="1"/>
          <p:nvPr/>
        </p:nvSpPr>
        <p:spPr>
          <a:xfrm>
            <a:off x="476250" y="5619820"/>
            <a:ext cx="8115300" cy="707886"/>
          </a:xfrm>
          <a:prstGeom prst="rect">
            <a:avLst/>
          </a:prstGeom>
          <a:noFill/>
          <a:ln>
            <a:solidFill>
              <a:srgbClr val="FF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LEAs and schools must train staff on effectives ways to communicate and partner with parents and families.</a:t>
            </a:r>
            <a:endParaRPr lang="en-US" sz="2000" i="1" dirty="0">
              <a:solidFill>
                <a:srgbClr val="000000"/>
              </a:solidFill>
            </a:endParaRPr>
          </a:p>
        </p:txBody>
      </p:sp>
    </p:spTree>
    <p:extLst>
      <p:ext uri="{BB962C8B-B14F-4D97-AF65-F5344CB8AC3E}">
        <p14:creationId xmlns:p14="http://schemas.microsoft.com/office/powerpoint/2010/main" val="27750282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381000" y="1295400"/>
            <a:ext cx="3886200" cy="4525963"/>
          </a:xfrm>
        </p:spPr>
        <p:txBody>
          <a:bodyPr>
            <a:normAutofit lnSpcReduction="10000"/>
          </a:bodyPr>
          <a:lstStyle/>
          <a:p>
            <a:pPr marL="0" indent="0" algn="ctr">
              <a:buNone/>
            </a:pPr>
            <a:r>
              <a:rPr lang="en-US" b="1" dirty="0" smtClean="0"/>
              <a:t>NCLB</a:t>
            </a:r>
          </a:p>
          <a:p>
            <a:pPr marL="0" indent="0">
              <a:spcBef>
                <a:spcPts val="400"/>
              </a:spcBef>
              <a:buNone/>
            </a:pPr>
            <a:r>
              <a:rPr lang="en-US" sz="1800" dirty="0"/>
              <a:t>(4) shall, to the extent feasible and appropriate, coordinate and integrate parent involvement programs and activities with </a:t>
            </a:r>
            <a:r>
              <a:rPr lang="en-US" sz="1800" strike="sngStrike" dirty="0"/>
              <a:t>Head Start, Reading First, Early Reading First, Even Start, the Home Instruction Programs for Preschool Youngsters, the Parents as Teachers Program, and public preschool and other programs, </a:t>
            </a:r>
            <a:r>
              <a:rPr lang="en-US" sz="1800" dirty="0"/>
              <a:t>and conduct other activities, such as parent resource centers, that encourage and support parents in more fully participating in the education of their children;</a:t>
            </a:r>
          </a:p>
          <a:p>
            <a:pPr marL="0" indent="0">
              <a:buNone/>
            </a:pPr>
            <a:endParaRPr lang="en-US" sz="1800" dirty="0"/>
          </a:p>
        </p:txBody>
      </p:sp>
      <p:sp>
        <p:nvSpPr>
          <p:cNvPr id="5" name="Content Placeholder 4"/>
          <p:cNvSpPr>
            <a:spLocks noGrp="1"/>
          </p:cNvSpPr>
          <p:nvPr>
            <p:ph sz="half" idx="13"/>
          </p:nvPr>
        </p:nvSpPr>
        <p:spPr>
          <a:xfrm>
            <a:off x="4724400" y="1295400"/>
            <a:ext cx="3962400" cy="4525963"/>
          </a:xfrm>
        </p:spPr>
        <p:txBody>
          <a:bodyPr/>
          <a:lstStyle/>
          <a:p>
            <a:pPr marL="0" indent="0" algn="ctr">
              <a:buNone/>
            </a:pPr>
            <a:r>
              <a:rPr lang="en-US" b="1" dirty="0" smtClean="0"/>
              <a:t>ESSA</a:t>
            </a:r>
          </a:p>
          <a:p>
            <a:pPr marL="0" indent="0">
              <a:buNone/>
            </a:pPr>
            <a:r>
              <a:rPr lang="en-US" sz="1800" dirty="0"/>
              <a:t>(4) shall, to the extent feasible and appropriate, coordinate and integrate parent involvement programs and activities with </a:t>
            </a:r>
            <a:r>
              <a:rPr lang="en-US" sz="1800" b="1" dirty="0">
                <a:solidFill>
                  <a:srgbClr val="C00000"/>
                </a:solidFill>
              </a:rPr>
              <a:t>other Federal, State, and local programs, including public preschool programs,</a:t>
            </a:r>
            <a:r>
              <a:rPr lang="en-US" sz="1800" dirty="0"/>
              <a:t> and conduct other activities, such as parent resource centers, that encourage and support parents in more fully participating in the education of their children;</a:t>
            </a:r>
          </a:p>
          <a:p>
            <a:pPr marL="0" indent="0">
              <a:spcBef>
                <a:spcPts val="400"/>
              </a:spcBef>
              <a:buNone/>
            </a:pPr>
            <a:endParaRPr lang="en-US" sz="1800" dirty="0"/>
          </a:p>
        </p:txBody>
      </p:sp>
      <p:sp>
        <p:nvSpPr>
          <p:cNvPr id="3" name="Title 2"/>
          <p:cNvSpPr>
            <a:spLocks noGrp="1"/>
          </p:cNvSpPr>
          <p:nvPr>
            <p:ph type="title"/>
          </p:nvPr>
        </p:nvSpPr>
        <p:spPr/>
        <p:txBody>
          <a:bodyPr/>
          <a:lstStyle/>
          <a:p>
            <a:r>
              <a:rPr lang="en-US" dirty="0" smtClean="0"/>
              <a:t>Building Capacity</a:t>
            </a:r>
            <a:endParaRPr lang="en-US" dirty="0"/>
          </a:p>
        </p:txBody>
      </p:sp>
      <p:sp>
        <p:nvSpPr>
          <p:cNvPr id="6" name="TextBox 5"/>
          <p:cNvSpPr txBox="1"/>
          <p:nvPr/>
        </p:nvSpPr>
        <p:spPr>
          <a:xfrm>
            <a:off x="476250" y="5715000"/>
            <a:ext cx="8115300" cy="707886"/>
          </a:xfrm>
          <a:prstGeom prst="rect">
            <a:avLst/>
          </a:prstGeom>
          <a:noFill/>
          <a:ln>
            <a:solidFill>
              <a:srgbClr val="FF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LEAs and schools must coordinate programs and provides services to support parents.</a:t>
            </a:r>
            <a:endParaRPr lang="en-US" sz="2000" i="1" dirty="0">
              <a:solidFill>
                <a:srgbClr val="000000"/>
              </a:solidFill>
            </a:endParaRPr>
          </a:p>
        </p:txBody>
      </p:sp>
    </p:spTree>
    <p:extLst>
      <p:ext uri="{BB962C8B-B14F-4D97-AF65-F5344CB8AC3E}">
        <p14:creationId xmlns:p14="http://schemas.microsoft.com/office/powerpoint/2010/main" val="38359869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381000" y="1295400"/>
            <a:ext cx="3886200" cy="4525963"/>
          </a:xfrm>
        </p:spPr>
        <p:txBody>
          <a:bodyPr>
            <a:normAutofit/>
          </a:bodyPr>
          <a:lstStyle/>
          <a:p>
            <a:pPr marL="0" indent="0" algn="ctr">
              <a:buNone/>
            </a:pPr>
            <a:r>
              <a:rPr lang="en-US" b="1" dirty="0" smtClean="0"/>
              <a:t>NCLB</a:t>
            </a:r>
          </a:p>
          <a:p>
            <a:pPr marL="0" indent="0">
              <a:spcBef>
                <a:spcPts val="400"/>
              </a:spcBef>
              <a:buNone/>
            </a:pPr>
            <a:r>
              <a:rPr lang="en-US" sz="1800" dirty="0"/>
              <a:t>(5) shall ensure that information related to school and parent programs, meetings, and other activities is sent to the parents of participating children in a format and, to the extent practicable, in a language the parents can understand;</a:t>
            </a:r>
          </a:p>
          <a:p>
            <a:pPr marL="0" indent="0">
              <a:buNone/>
            </a:pPr>
            <a:endParaRPr lang="en-US" sz="1800" dirty="0"/>
          </a:p>
        </p:txBody>
      </p:sp>
      <p:sp>
        <p:nvSpPr>
          <p:cNvPr id="5" name="Content Placeholder 4"/>
          <p:cNvSpPr>
            <a:spLocks noGrp="1"/>
          </p:cNvSpPr>
          <p:nvPr>
            <p:ph sz="half" idx="13"/>
          </p:nvPr>
        </p:nvSpPr>
        <p:spPr>
          <a:xfrm>
            <a:off x="4724400" y="1295400"/>
            <a:ext cx="3962400" cy="4525963"/>
          </a:xfrm>
        </p:spPr>
        <p:txBody>
          <a:bodyPr/>
          <a:lstStyle/>
          <a:p>
            <a:pPr marL="0" indent="0" algn="ctr">
              <a:buNone/>
            </a:pPr>
            <a:r>
              <a:rPr lang="en-US" b="1" dirty="0" smtClean="0"/>
              <a:t>ESSA</a:t>
            </a:r>
          </a:p>
          <a:p>
            <a:pPr marL="0" indent="0">
              <a:buNone/>
            </a:pPr>
            <a:r>
              <a:rPr lang="en-US" sz="1800" dirty="0"/>
              <a:t>(5) shall ensure that information related to school and parent programs, meetings, and other activities is sent to the parents of participating children in a format and, to the extent practicable, in a language the parents can understand;</a:t>
            </a:r>
          </a:p>
          <a:p>
            <a:pPr marL="0" indent="0">
              <a:spcBef>
                <a:spcPts val="400"/>
              </a:spcBef>
              <a:buNone/>
            </a:pPr>
            <a:endParaRPr lang="en-US" sz="1800" dirty="0"/>
          </a:p>
        </p:txBody>
      </p:sp>
      <p:sp>
        <p:nvSpPr>
          <p:cNvPr id="3" name="Title 2"/>
          <p:cNvSpPr>
            <a:spLocks noGrp="1"/>
          </p:cNvSpPr>
          <p:nvPr>
            <p:ph type="title"/>
          </p:nvPr>
        </p:nvSpPr>
        <p:spPr/>
        <p:txBody>
          <a:bodyPr/>
          <a:lstStyle/>
          <a:p>
            <a:r>
              <a:rPr lang="en-US" dirty="0" smtClean="0"/>
              <a:t>Building Capacity</a:t>
            </a:r>
            <a:endParaRPr lang="en-US" dirty="0"/>
          </a:p>
        </p:txBody>
      </p:sp>
      <p:sp>
        <p:nvSpPr>
          <p:cNvPr id="6" name="TextBox 5"/>
          <p:cNvSpPr txBox="1"/>
          <p:nvPr/>
        </p:nvSpPr>
        <p:spPr>
          <a:xfrm>
            <a:off x="476250" y="5562600"/>
            <a:ext cx="8115300" cy="707886"/>
          </a:xfrm>
          <a:prstGeom prst="rect">
            <a:avLst/>
          </a:prstGeom>
          <a:noFill/>
          <a:ln>
            <a:solidFill>
              <a:srgbClr val="FF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LEAs and schools must provide timely information to parents and families in a language they understand.  </a:t>
            </a:r>
            <a:endParaRPr lang="en-US" sz="2000" i="1" dirty="0">
              <a:solidFill>
                <a:srgbClr val="000000"/>
              </a:solidFill>
            </a:endParaRPr>
          </a:p>
        </p:txBody>
      </p:sp>
    </p:spTree>
    <p:extLst>
      <p:ext uri="{BB962C8B-B14F-4D97-AF65-F5344CB8AC3E}">
        <p14:creationId xmlns:p14="http://schemas.microsoft.com/office/powerpoint/2010/main" val="26529216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381000" y="1295400"/>
            <a:ext cx="3886200" cy="4525963"/>
          </a:xfrm>
        </p:spPr>
        <p:txBody>
          <a:bodyPr>
            <a:normAutofit/>
          </a:bodyPr>
          <a:lstStyle/>
          <a:p>
            <a:pPr marL="0" indent="0" algn="ctr">
              <a:buNone/>
            </a:pPr>
            <a:r>
              <a:rPr lang="en-US" b="1" dirty="0" smtClean="0"/>
              <a:t>NCLB</a:t>
            </a:r>
          </a:p>
          <a:p>
            <a:pPr marL="0" indent="0">
              <a:spcBef>
                <a:spcPts val="400"/>
              </a:spcBef>
              <a:buNone/>
            </a:pPr>
            <a:r>
              <a:rPr lang="en-US" sz="1800" dirty="0"/>
              <a:t> (6) may involve parents in the development of training for teachers, principals, and other educators to improve the effectiveness of such training;</a:t>
            </a:r>
          </a:p>
          <a:p>
            <a:pPr marL="0" indent="0">
              <a:spcBef>
                <a:spcPts val="400"/>
              </a:spcBef>
              <a:buNone/>
            </a:pPr>
            <a:r>
              <a:rPr lang="en-US" sz="1800" dirty="0"/>
              <a:t>(7) may provide necessary literacy training from funds received under this part if the local educational agency has exhausted all other reasonably available sources of funding for such training;</a:t>
            </a:r>
          </a:p>
          <a:p>
            <a:pPr marL="0" indent="0">
              <a:buNone/>
            </a:pPr>
            <a:endParaRPr lang="en-US" sz="1800" dirty="0"/>
          </a:p>
        </p:txBody>
      </p:sp>
      <p:sp>
        <p:nvSpPr>
          <p:cNvPr id="5" name="Content Placeholder 4"/>
          <p:cNvSpPr>
            <a:spLocks noGrp="1"/>
          </p:cNvSpPr>
          <p:nvPr>
            <p:ph sz="half" idx="13"/>
          </p:nvPr>
        </p:nvSpPr>
        <p:spPr>
          <a:xfrm>
            <a:off x="4724400" y="1295400"/>
            <a:ext cx="3962400" cy="4525963"/>
          </a:xfrm>
        </p:spPr>
        <p:txBody>
          <a:bodyPr/>
          <a:lstStyle/>
          <a:p>
            <a:pPr marL="0" indent="0" algn="ctr">
              <a:buNone/>
            </a:pPr>
            <a:r>
              <a:rPr lang="en-US" b="1" dirty="0" smtClean="0"/>
              <a:t>ESSA</a:t>
            </a:r>
          </a:p>
          <a:p>
            <a:pPr marL="0" indent="0">
              <a:buNone/>
            </a:pPr>
            <a:r>
              <a:rPr lang="en-US" sz="1800" dirty="0"/>
              <a:t>(6) may involve parents in the development of training for teachers, principals, and other educators to improve the effectiveness of such training;</a:t>
            </a:r>
          </a:p>
          <a:p>
            <a:pPr marL="0" indent="0">
              <a:buNone/>
            </a:pPr>
            <a:r>
              <a:rPr lang="en-US" sz="1800" dirty="0"/>
              <a:t>(7) may provide necessary literacy training from funds received under this part if the local educational agency has exhausted all other reasonably available sources of funding for such training;</a:t>
            </a:r>
          </a:p>
          <a:p>
            <a:pPr marL="0" indent="0">
              <a:buNone/>
            </a:pPr>
            <a:endParaRPr lang="en-US" sz="1800" dirty="0"/>
          </a:p>
          <a:p>
            <a:pPr marL="0" indent="0">
              <a:spcBef>
                <a:spcPts val="400"/>
              </a:spcBef>
              <a:buNone/>
            </a:pPr>
            <a:endParaRPr lang="en-US" sz="1800" dirty="0"/>
          </a:p>
        </p:txBody>
      </p:sp>
      <p:sp>
        <p:nvSpPr>
          <p:cNvPr id="3" name="Title 2"/>
          <p:cNvSpPr>
            <a:spLocks noGrp="1"/>
          </p:cNvSpPr>
          <p:nvPr>
            <p:ph type="title"/>
          </p:nvPr>
        </p:nvSpPr>
        <p:spPr/>
        <p:txBody>
          <a:bodyPr/>
          <a:lstStyle/>
          <a:p>
            <a:r>
              <a:rPr lang="en-US" dirty="0" smtClean="0"/>
              <a:t>Building Capacity</a:t>
            </a:r>
            <a:endParaRPr lang="en-US" dirty="0"/>
          </a:p>
        </p:txBody>
      </p:sp>
      <p:sp>
        <p:nvSpPr>
          <p:cNvPr id="6" name="TextBox 5"/>
          <p:cNvSpPr txBox="1"/>
          <p:nvPr/>
        </p:nvSpPr>
        <p:spPr>
          <a:xfrm>
            <a:off x="476250" y="5562600"/>
            <a:ext cx="8115300" cy="707886"/>
          </a:xfrm>
          <a:prstGeom prst="rect">
            <a:avLst/>
          </a:prstGeom>
          <a:noFill/>
          <a:ln>
            <a:solidFill>
              <a:srgbClr val="FF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LEAs and schools may involve parents and families in the development of training for school staff.</a:t>
            </a:r>
            <a:endParaRPr lang="en-US" sz="2000" i="1" dirty="0">
              <a:solidFill>
                <a:srgbClr val="000000"/>
              </a:solidFill>
            </a:endParaRPr>
          </a:p>
        </p:txBody>
      </p:sp>
    </p:spTree>
    <p:extLst>
      <p:ext uri="{BB962C8B-B14F-4D97-AF65-F5344CB8AC3E}">
        <p14:creationId xmlns:p14="http://schemas.microsoft.com/office/powerpoint/2010/main" val="38303350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381000" y="1295400"/>
            <a:ext cx="3886200" cy="4525963"/>
          </a:xfrm>
        </p:spPr>
        <p:txBody>
          <a:bodyPr>
            <a:normAutofit/>
          </a:bodyPr>
          <a:lstStyle/>
          <a:p>
            <a:pPr marL="0" indent="0" algn="ctr">
              <a:buNone/>
            </a:pPr>
            <a:r>
              <a:rPr lang="en-US" b="1" dirty="0" smtClean="0"/>
              <a:t>NCLB</a:t>
            </a:r>
          </a:p>
          <a:p>
            <a:pPr marL="0" indent="0">
              <a:spcBef>
                <a:spcPts val="400"/>
              </a:spcBef>
              <a:buNone/>
            </a:pPr>
            <a:r>
              <a:rPr lang="en-US" sz="1800" dirty="0"/>
              <a:t>(8) may pay reasonable and necessary expenses associated with local parental involvement activities, including transportation and child care costs, to enable parents to participate in school-related meetings and training sessions;</a:t>
            </a:r>
          </a:p>
          <a:p>
            <a:pPr marL="0" indent="0">
              <a:spcBef>
                <a:spcPts val="400"/>
              </a:spcBef>
              <a:buNone/>
            </a:pPr>
            <a:r>
              <a:rPr lang="en-US" sz="1800" dirty="0"/>
              <a:t>(9) may train parents to enhance the involvement of other parents;</a:t>
            </a:r>
          </a:p>
          <a:p>
            <a:pPr marL="0" indent="0">
              <a:buNone/>
            </a:pPr>
            <a:endParaRPr lang="en-US" sz="1800" dirty="0"/>
          </a:p>
        </p:txBody>
      </p:sp>
      <p:sp>
        <p:nvSpPr>
          <p:cNvPr id="5" name="Content Placeholder 4"/>
          <p:cNvSpPr>
            <a:spLocks noGrp="1"/>
          </p:cNvSpPr>
          <p:nvPr>
            <p:ph sz="half" idx="13"/>
          </p:nvPr>
        </p:nvSpPr>
        <p:spPr>
          <a:xfrm>
            <a:off x="4724400" y="1295400"/>
            <a:ext cx="3867150" cy="4525963"/>
          </a:xfrm>
        </p:spPr>
        <p:txBody>
          <a:bodyPr/>
          <a:lstStyle/>
          <a:p>
            <a:pPr marL="0" indent="0" algn="ctr">
              <a:buNone/>
            </a:pPr>
            <a:r>
              <a:rPr lang="en-US" b="1" dirty="0" smtClean="0"/>
              <a:t>ESSA</a:t>
            </a:r>
          </a:p>
          <a:p>
            <a:pPr marL="0" indent="0">
              <a:buNone/>
            </a:pPr>
            <a:r>
              <a:rPr lang="en-US" sz="1800" dirty="0"/>
              <a:t>8) may pay reasonable and necessary expenses associated with local parental involvement activities, including transportation and child care costs, to enable parents to participate in school-related meetings and training sessions;</a:t>
            </a:r>
          </a:p>
          <a:p>
            <a:pPr marL="0" indent="0">
              <a:buNone/>
            </a:pPr>
            <a:r>
              <a:rPr lang="en-US" sz="1800" dirty="0"/>
              <a:t>(9) may train parents to enhance the involvement of other parents;</a:t>
            </a:r>
          </a:p>
          <a:p>
            <a:pPr marL="0" indent="0">
              <a:buNone/>
            </a:pPr>
            <a:endParaRPr lang="en-US" sz="1800" dirty="0"/>
          </a:p>
          <a:p>
            <a:pPr marL="0" indent="0">
              <a:spcBef>
                <a:spcPts val="400"/>
              </a:spcBef>
              <a:buNone/>
            </a:pPr>
            <a:endParaRPr lang="en-US" sz="1800" dirty="0"/>
          </a:p>
        </p:txBody>
      </p:sp>
      <p:sp>
        <p:nvSpPr>
          <p:cNvPr id="3" name="Title 2"/>
          <p:cNvSpPr>
            <a:spLocks noGrp="1"/>
          </p:cNvSpPr>
          <p:nvPr>
            <p:ph type="title"/>
          </p:nvPr>
        </p:nvSpPr>
        <p:spPr/>
        <p:txBody>
          <a:bodyPr/>
          <a:lstStyle/>
          <a:p>
            <a:r>
              <a:rPr lang="en-US" dirty="0" smtClean="0"/>
              <a:t>Building Capacity</a:t>
            </a:r>
            <a:endParaRPr lang="en-US" dirty="0"/>
          </a:p>
        </p:txBody>
      </p:sp>
      <p:sp>
        <p:nvSpPr>
          <p:cNvPr id="6" name="TextBox 5"/>
          <p:cNvSpPr txBox="1"/>
          <p:nvPr/>
        </p:nvSpPr>
        <p:spPr>
          <a:xfrm>
            <a:off x="476250" y="5313531"/>
            <a:ext cx="8115300" cy="1015663"/>
          </a:xfrm>
          <a:prstGeom prst="rect">
            <a:avLst/>
          </a:prstGeom>
          <a:noFill/>
          <a:ln>
            <a:solidFill>
              <a:srgbClr val="FF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LEAs and schools may use funds to pay for transportation and child care costs to enable parents and families to attend meetings and trainings.</a:t>
            </a:r>
            <a:endParaRPr lang="en-US" sz="2000" i="1" dirty="0">
              <a:solidFill>
                <a:srgbClr val="000000"/>
              </a:solidFill>
            </a:endParaRPr>
          </a:p>
        </p:txBody>
      </p:sp>
    </p:spTree>
    <p:extLst>
      <p:ext uri="{BB962C8B-B14F-4D97-AF65-F5344CB8AC3E}">
        <p14:creationId xmlns:p14="http://schemas.microsoft.com/office/powerpoint/2010/main" val="25973810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381000" y="1295400"/>
            <a:ext cx="3886200" cy="4525963"/>
          </a:xfrm>
        </p:spPr>
        <p:txBody>
          <a:bodyPr>
            <a:normAutofit/>
          </a:bodyPr>
          <a:lstStyle/>
          <a:p>
            <a:pPr marL="0" indent="0" algn="ctr">
              <a:buNone/>
            </a:pPr>
            <a:r>
              <a:rPr lang="en-US" b="1" dirty="0" smtClean="0"/>
              <a:t>NCLB</a:t>
            </a:r>
          </a:p>
          <a:p>
            <a:pPr marL="0" indent="0">
              <a:spcBef>
                <a:spcPts val="400"/>
              </a:spcBef>
              <a:buNone/>
            </a:pPr>
            <a:r>
              <a:rPr lang="en-US" sz="1800" dirty="0"/>
              <a:t>(10) may arrange school meetings at a variety of times, or conduct in-home conferences between teachers or other educators, who work directly with participating children, with parents who are unable to attend such conferences at school, in order to maximize parental involvement and participation;</a:t>
            </a:r>
          </a:p>
          <a:p>
            <a:pPr marL="0" indent="0">
              <a:spcBef>
                <a:spcPts val="400"/>
              </a:spcBef>
              <a:buNone/>
            </a:pPr>
            <a:r>
              <a:rPr lang="en-US" sz="1800" dirty="0"/>
              <a:t>(11) may adopt and implement model approaches to improving parental involvement;</a:t>
            </a:r>
          </a:p>
          <a:p>
            <a:pPr marL="0" indent="0">
              <a:buNone/>
            </a:pPr>
            <a:endParaRPr lang="en-US" sz="1800" dirty="0"/>
          </a:p>
        </p:txBody>
      </p:sp>
      <p:sp>
        <p:nvSpPr>
          <p:cNvPr id="5" name="Content Placeholder 4"/>
          <p:cNvSpPr>
            <a:spLocks noGrp="1"/>
          </p:cNvSpPr>
          <p:nvPr>
            <p:ph sz="half" idx="13"/>
          </p:nvPr>
        </p:nvSpPr>
        <p:spPr>
          <a:xfrm>
            <a:off x="4724400" y="1295400"/>
            <a:ext cx="3867150" cy="4525963"/>
          </a:xfrm>
        </p:spPr>
        <p:txBody>
          <a:bodyPr/>
          <a:lstStyle/>
          <a:p>
            <a:pPr marL="0" indent="0" algn="ctr">
              <a:buNone/>
            </a:pPr>
            <a:r>
              <a:rPr lang="en-US" b="1" dirty="0" smtClean="0"/>
              <a:t>ESSA</a:t>
            </a:r>
          </a:p>
          <a:p>
            <a:pPr marL="0" indent="0">
              <a:buNone/>
            </a:pPr>
            <a:r>
              <a:rPr lang="en-US" sz="1800" dirty="0"/>
              <a:t>(10) may arrange school meetings at a variety of times, or conduct in-home conferences between teachers or other educators, who work directly with participating children, with parents who are unable to attend such conferences at school, in order to maximize parental involvement and participation;</a:t>
            </a:r>
          </a:p>
          <a:p>
            <a:pPr marL="0" indent="0">
              <a:buNone/>
            </a:pPr>
            <a:r>
              <a:rPr lang="en-US" sz="1800" dirty="0"/>
              <a:t>(11) may adopt and implement model approaches to improving parental involvement;</a:t>
            </a:r>
          </a:p>
          <a:p>
            <a:pPr marL="0" indent="0">
              <a:buNone/>
            </a:pPr>
            <a:endParaRPr lang="en-US" sz="1800" dirty="0"/>
          </a:p>
          <a:p>
            <a:pPr marL="0" indent="0">
              <a:spcBef>
                <a:spcPts val="400"/>
              </a:spcBef>
              <a:buNone/>
            </a:pPr>
            <a:endParaRPr lang="en-US" sz="1800" dirty="0"/>
          </a:p>
        </p:txBody>
      </p:sp>
      <p:sp>
        <p:nvSpPr>
          <p:cNvPr id="3" name="Title 2"/>
          <p:cNvSpPr>
            <a:spLocks noGrp="1"/>
          </p:cNvSpPr>
          <p:nvPr>
            <p:ph type="title"/>
          </p:nvPr>
        </p:nvSpPr>
        <p:spPr/>
        <p:txBody>
          <a:bodyPr/>
          <a:lstStyle/>
          <a:p>
            <a:r>
              <a:rPr lang="en-US" dirty="0" smtClean="0"/>
              <a:t>Building Capacity</a:t>
            </a:r>
            <a:endParaRPr lang="en-US" dirty="0"/>
          </a:p>
        </p:txBody>
      </p:sp>
      <p:sp>
        <p:nvSpPr>
          <p:cNvPr id="6" name="TextBox 5"/>
          <p:cNvSpPr txBox="1"/>
          <p:nvPr/>
        </p:nvSpPr>
        <p:spPr>
          <a:xfrm>
            <a:off x="476250" y="5715000"/>
            <a:ext cx="8115300" cy="707886"/>
          </a:xfrm>
          <a:prstGeom prst="rect">
            <a:avLst/>
          </a:prstGeom>
          <a:noFill/>
          <a:ln>
            <a:solidFill>
              <a:srgbClr val="FF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LEAs and schools may arrange other meetings with parents and families unable to attend conferences at the school.</a:t>
            </a:r>
            <a:endParaRPr lang="en-US" sz="2000" i="1" dirty="0">
              <a:solidFill>
                <a:srgbClr val="000000"/>
              </a:solidFill>
            </a:endParaRPr>
          </a:p>
        </p:txBody>
      </p:sp>
    </p:spTree>
    <p:extLst>
      <p:ext uri="{BB962C8B-B14F-4D97-AF65-F5344CB8AC3E}">
        <p14:creationId xmlns:p14="http://schemas.microsoft.com/office/powerpoint/2010/main" val="10532679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381000" y="1295400"/>
            <a:ext cx="3886200" cy="4525963"/>
          </a:xfrm>
        </p:spPr>
        <p:txBody>
          <a:bodyPr>
            <a:normAutofit/>
          </a:bodyPr>
          <a:lstStyle/>
          <a:p>
            <a:pPr marL="0" indent="0" algn="ctr">
              <a:buNone/>
            </a:pPr>
            <a:r>
              <a:rPr lang="en-US" b="1" dirty="0" smtClean="0"/>
              <a:t>NCLB</a:t>
            </a:r>
          </a:p>
          <a:p>
            <a:pPr marL="0" indent="0">
              <a:spcBef>
                <a:spcPts val="400"/>
              </a:spcBef>
              <a:buNone/>
            </a:pPr>
            <a:r>
              <a:rPr lang="en-US" sz="1800" dirty="0"/>
              <a:t>(12) may establish a districtwide parent advisory council to provide advice on all matters related to parental involvement in programs supported under this section;</a:t>
            </a:r>
          </a:p>
          <a:p>
            <a:pPr marL="0" indent="0">
              <a:spcBef>
                <a:spcPts val="400"/>
              </a:spcBef>
              <a:buNone/>
            </a:pPr>
            <a:r>
              <a:rPr lang="en-US" sz="1800" dirty="0"/>
              <a:t>(13) may develop appropriate roles for community-based organizations and businesses in parent involvement activities; and</a:t>
            </a:r>
          </a:p>
          <a:p>
            <a:pPr marL="0" indent="0">
              <a:buNone/>
            </a:pPr>
            <a:endParaRPr lang="en-US" sz="1800" dirty="0"/>
          </a:p>
        </p:txBody>
      </p:sp>
      <p:sp>
        <p:nvSpPr>
          <p:cNvPr id="5" name="Content Placeholder 4"/>
          <p:cNvSpPr>
            <a:spLocks noGrp="1"/>
          </p:cNvSpPr>
          <p:nvPr>
            <p:ph sz="half" idx="13"/>
          </p:nvPr>
        </p:nvSpPr>
        <p:spPr>
          <a:xfrm>
            <a:off x="4724400" y="1295400"/>
            <a:ext cx="3867150" cy="4525963"/>
          </a:xfrm>
        </p:spPr>
        <p:txBody>
          <a:bodyPr/>
          <a:lstStyle/>
          <a:p>
            <a:pPr marL="0" indent="0" algn="ctr">
              <a:buNone/>
            </a:pPr>
            <a:r>
              <a:rPr lang="en-US" b="1" dirty="0" smtClean="0"/>
              <a:t>ESSA</a:t>
            </a:r>
          </a:p>
          <a:p>
            <a:pPr marL="0" indent="0">
              <a:buNone/>
            </a:pPr>
            <a:r>
              <a:rPr lang="en-US" sz="1800" dirty="0"/>
              <a:t>(12) may establish a districtwide parent advisory council to provide advice on all matters related to parental involvement in programs supported under this section;</a:t>
            </a:r>
          </a:p>
          <a:p>
            <a:pPr marL="0" indent="0">
              <a:buNone/>
            </a:pPr>
            <a:r>
              <a:rPr lang="en-US" sz="1800" dirty="0"/>
              <a:t>(13) may develop appropriate roles for community-based organizations and businesses in parent involvement activities; and</a:t>
            </a:r>
          </a:p>
          <a:p>
            <a:pPr marL="0" indent="0">
              <a:buNone/>
            </a:pPr>
            <a:endParaRPr lang="en-US" sz="1800" dirty="0"/>
          </a:p>
          <a:p>
            <a:pPr marL="0" indent="0">
              <a:spcBef>
                <a:spcPts val="400"/>
              </a:spcBef>
              <a:buNone/>
            </a:pPr>
            <a:endParaRPr lang="en-US" sz="1800" dirty="0"/>
          </a:p>
        </p:txBody>
      </p:sp>
      <p:sp>
        <p:nvSpPr>
          <p:cNvPr id="3" name="Title 2"/>
          <p:cNvSpPr>
            <a:spLocks noGrp="1"/>
          </p:cNvSpPr>
          <p:nvPr>
            <p:ph type="title"/>
          </p:nvPr>
        </p:nvSpPr>
        <p:spPr/>
        <p:txBody>
          <a:bodyPr/>
          <a:lstStyle/>
          <a:p>
            <a:r>
              <a:rPr lang="en-US" dirty="0" smtClean="0"/>
              <a:t>Building Capacity</a:t>
            </a:r>
            <a:endParaRPr lang="en-US" dirty="0"/>
          </a:p>
        </p:txBody>
      </p:sp>
      <p:sp>
        <p:nvSpPr>
          <p:cNvPr id="6" name="TextBox 5"/>
          <p:cNvSpPr txBox="1"/>
          <p:nvPr/>
        </p:nvSpPr>
        <p:spPr>
          <a:xfrm>
            <a:off x="473161" y="5410200"/>
            <a:ext cx="8115300" cy="1015663"/>
          </a:xfrm>
          <a:prstGeom prst="rect">
            <a:avLst/>
          </a:prstGeom>
          <a:noFill/>
          <a:ln>
            <a:solidFill>
              <a:srgbClr val="FF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LEAs and schools may establish parent advisory councils and involve community partners in family engagement activities.</a:t>
            </a:r>
            <a:endParaRPr lang="en-US" sz="2000" i="1" dirty="0">
              <a:solidFill>
                <a:srgbClr val="000000"/>
              </a:solidFill>
            </a:endParaRPr>
          </a:p>
        </p:txBody>
      </p:sp>
    </p:spTree>
    <p:extLst>
      <p:ext uri="{BB962C8B-B14F-4D97-AF65-F5344CB8AC3E}">
        <p14:creationId xmlns:p14="http://schemas.microsoft.com/office/powerpoint/2010/main" val="4262001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381000" y="1295400"/>
            <a:ext cx="3886200" cy="4525963"/>
          </a:xfrm>
        </p:spPr>
        <p:txBody>
          <a:bodyPr>
            <a:normAutofit/>
          </a:bodyPr>
          <a:lstStyle/>
          <a:p>
            <a:pPr marL="0" indent="0" algn="ctr">
              <a:buNone/>
            </a:pPr>
            <a:r>
              <a:rPr lang="en-US" b="1" dirty="0" smtClean="0"/>
              <a:t>NCLB</a:t>
            </a:r>
          </a:p>
          <a:p>
            <a:pPr marL="0" indent="0">
              <a:spcBef>
                <a:spcPts val="400"/>
              </a:spcBef>
              <a:buNone/>
            </a:pPr>
            <a:r>
              <a:rPr lang="en-US" sz="1800" dirty="0"/>
              <a:t>(14) shall provide such other reasonable support for parental involvement activities under this section as parents may request.</a:t>
            </a:r>
          </a:p>
          <a:p>
            <a:pPr marL="0" indent="0">
              <a:spcBef>
                <a:spcPts val="400"/>
              </a:spcBef>
              <a:buNone/>
            </a:pPr>
            <a:endParaRPr lang="en-US" sz="1800" dirty="0"/>
          </a:p>
        </p:txBody>
      </p:sp>
      <p:sp>
        <p:nvSpPr>
          <p:cNvPr id="5" name="Content Placeholder 4"/>
          <p:cNvSpPr>
            <a:spLocks noGrp="1"/>
          </p:cNvSpPr>
          <p:nvPr>
            <p:ph sz="half" idx="13"/>
          </p:nvPr>
        </p:nvSpPr>
        <p:spPr>
          <a:xfrm>
            <a:off x="4724400" y="1295400"/>
            <a:ext cx="3867150" cy="4525963"/>
          </a:xfrm>
        </p:spPr>
        <p:txBody>
          <a:bodyPr/>
          <a:lstStyle/>
          <a:p>
            <a:pPr marL="0" indent="0" algn="ctr">
              <a:buNone/>
            </a:pPr>
            <a:r>
              <a:rPr lang="en-US" b="1" dirty="0" smtClean="0"/>
              <a:t>ESSA</a:t>
            </a:r>
          </a:p>
          <a:p>
            <a:pPr marL="0" indent="0">
              <a:buNone/>
            </a:pPr>
            <a:r>
              <a:rPr lang="en-US" sz="1800" dirty="0"/>
              <a:t>(14) shall provide such other reasonable support for parental involvement activities under this section as parents may request.</a:t>
            </a:r>
          </a:p>
          <a:p>
            <a:pPr marL="0" indent="0">
              <a:spcBef>
                <a:spcPts val="400"/>
              </a:spcBef>
              <a:buNone/>
            </a:pPr>
            <a:endParaRPr lang="en-US" sz="1800" dirty="0"/>
          </a:p>
          <a:p>
            <a:pPr marL="0" indent="0">
              <a:spcBef>
                <a:spcPts val="400"/>
              </a:spcBef>
              <a:buNone/>
            </a:pPr>
            <a:endParaRPr lang="en-US" sz="1800" dirty="0"/>
          </a:p>
        </p:txBody>
      </p:sp>
      <p:sp>
        <p:nvSpPr>
          <p:cNvPr id="3" name="Title 2"/>
          <p:cNvSpPr>
            <a:spLocks noGrp="1"/>
          </p:cNvSpPr>
          <p:nvPr>
            <p:ph type="title"/>
          </p:nvPr>
        </p:nvSpPr>
        <p:spPr/>
        <p:txBody>
          <a:bodyPr/>
          <a:lstStyle/>
          <a:p>
            <a:r>
              <a:rPr lang="en-US" dirty="0" smtClean="0"/>
              <a:t>Building Capacity</a:t>
            </a:r>
            <a:endParaRPr lang="en-US" dirty="0"/>
          </a:p>
        </p:txBody>
      </p:sp>
      <p:sp>
        <p:nvSpPr>
          <p:cNvPr id="6" name="TextBox 5"/>
          <p:cNvSpPr txBox="1"/>
          <p:nvPr/>
        </p:nvSpPr>
        <p:spPr>
          <a:xfrm>
            <a:off x="473161" y="5410200"/>
            <a:ext cx="8115300" cy="1015663"/>
          </a:xfrm>
          <a:prstGeom prst="rect">
            <a:avLst/>
          </a:prstGeom>
          <a:noFill/>
          <a:ln>
            <a:solidFill>
              <a:srgbClr val="FF0000"/>
            </a:solidFill>
          </a:ln>
        </p:spPr>
        <p:txBody>
          <a:bodyPr wrap="square" rtlCol="0">
            <a:spAutoFit/>
          </a:bodyPr>
          <a:lstStyle/>
          <a:p>
            <a:pPr algn="ctr"/>
            <a:r>
              <a:rPr lang="en-US" sz="2000" b="1" i="1" dirty="0" smtClean="0">
                <a:solidFill>
                  <a:srgbClr val="000000"/>
                </a:solidFill>
              </a:rPr>
              <a:t>MAJOR TAKE AWAY: </a:t>
            </a:r>
            <a:r>
              <a:rPr lang="en-US" sz="2000" i="1" dirty="0" smtClean="0">
                <a:solidFill>
                  <a:srgbClr val="000000"/>
                </a:solidFill>
              </a:rPr>
              <a:t>Family engagement is not an </a:t>
            </a:r>
            <a:r>
              <a:rPr lang="en-US" sz="2000" i="1" dirty="0">
                <a:solidFill>
                  <a:srgbClr val="000000"/>
                </a:solidFill>
              </a:rPr>
              <a:t>option. LEAs and schools must provide support and activities for parents </a:t>
            </a:r>
            <a:r>
              <a:rPr lang="en-US" sz="2000" i="1" dirty="0" smtClean="0">
                <a:solidFill>
                  <a:srgbClr val="000000"/>
                </a:solidFill>
              </a:rPr>
              <a:t>designed to </a:t>
            </a:r>
            <a:r>
              <a:rPr lang="en-US" sz="2000" i="1" dirty="0">
                <a:solidFill>
                  <a:srgbClr val="000000"/>
                </a:solidFill>
              </a:rPr>
              <a:t>benefit student </a:t>
            </a:r>
            <a:r>
              <a:rPr lang="en-US" sz="2000" i="1" dirty="0" smtClean="0">
                <a:solidFill>
                  <a:srgbClr val="000000"/>
                </a:solidFill>
              </a:rPr>
              <a:t>achievement.  </a:t>
            </a:r>
            <a:endParaRPr lang="en-US" sz="2000" i="1" dirty="0">
              <a:solidFill>
                <a:srgbClr val="000000"/>
              </a:solidFill>
            </a:endParaRPr>
          </a:p>
        </p:txBody>
      </p:sp>
    </p:spTree>
    <p:extLst>
      <p:ext uri="{BB962C8B-B14F-4D97-AF65-F5344CB8AC3E}">
        <p14:creationId xmlns:p14="http://schemas.microsoft.com/office/powerpoint/2010/main" val="51600673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Accessibility</a:t>
            </a:r>
            <a:endParaRPr lang="en-US" dirty="0"/>
          </a:p>
        </p:txBody>
      </p:sp>
    </p:spTree>
    <p:extLst>
      <p:ext uri="{BB962C8B-B14F-4D97-AF65-F5344CB8AC3E}">
        <p14:creationId xmlns:p14="http://schemas.microsoft.com/office/powerpoint/2010/main" val="29498624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381000" y="1219200"/>
            <a:ext cx="3886200" cy="4953000"/>
          </a:xfrm>
        </p:spPr>
        <p:txBody>
          <a:bodyPr>
            <a:normAutofit/>
          </a:bodyPr>
          <a:lstStyle/>
          <a:p>
            <a:pPr marL="0" indent="0" algn="ctr">
              <a:buNone/>
            </a:pPr>
            <a:r>
              <a:rPr lang="en-US" b="1" dirty="0" smtClean="0"/>
              <a:t>NCLB</a:t>
            </a:r>
          </a:p>
          <a:p>
            <a:pPr marL="0" indent="0">
              <a:lnSpc>
                <a:spcPct val="110000"/>
              </a:lnSpc>
              <a:spcBef>
                <a:spcPts val="400"/>
              </a:spcBef>
              <a:buNone/>
            </a:pPr>
            <a:r>
              <a:rPr lang="en-US" sz="1700" dirty="0" smtClean="0"/>
              <a:t>(f) ACCESSIBILITY– In carrying out the parental </a:t>
            </a:r>
            <a:r>
              <a:rPr lang="en-US" sz="1700" strike="sngStrike" dirty="0" smtClean="0"/>
              <a:t>involvement</a:t>
            </a:r>
            <a:r>
              <a:rPr lang="en-US" sz="1700" dirty="0" smtClean="0"/>
              <a:t> requirements of this part, local educational agencies and schools, to the extent practicable, shall provide full opportunities for the participation of parents with limited English proficiency, parents with disabilities, and parents of migratory children, including providing information and school reports required under section 1111 in a format and, to the extent practicable, in a language such parents understand.</a:t>
            </a:r>
            <a:endParaRPr lang="en-US" sz="1700" dirty="0"/>
          </a:p>
          <a:p>
            <a:pPr marL="0" indent="0">
              <a:buNone/>
            </a:pPr>
            <a:endParaRPr lang="en-US" sz="1800" dirty="0"/>
          </a:p>
        </p:txBody>
      </p:sp>
      <p:sp>
        <p:nvSpPr>
          <p:cNvPr id="5" name="Content Placeholder 4"/>
          <p:cNvSpPr>
            <a:spLocks noGrp="1"/>
          </p:cNvSpPr>
          <p:nvPr>
            <p:ph sz="half" idx="13"/>
          </p:nvPr>
        </p:nvSpPr>
        <p:spPr>
          <a:xfrm>
            <a:off x="4724400" y="1219200"/>
            <a:ext cx="4038600" cy="5334000"/>
          </a:xfrm>
        </p:spPr>
        <p:txBody>
          <a:bodyPr>
            <a:normAutofit fontScale="85000" lnSpcReduction="10000"/>
          </a:bodyPr>
          <a:lstStyle/>
          <a:p>
            <a:pPr marL="0" indent="0" algn="ctr">
              <a:buNone/>
            </a:pPr>
            <a:r>
              <a:rPr lang="en-US" sz="2800" b="1" dirty="0" smtClean="0"/>
              <a:t>ESSA</a:t>
            </a:r>
          </a:p>
          <a:p>
            <a:pPr marL="0" indent="0">
              <a:lnSpc>
                <a:spcPct val="120000"/>
              </a:lnSpc>
              <a:spcBef>
                <a:spcPts val="400"/>
              </a:spcBef>
              <a:buNone/>
            </a:pPr>
            <a:r>
              <a:rPr lang="en-US" sz="2000" dirty="0"/>
              <a:t>(f) ACCESSIBILITY.—In carrying out the parent </a:t>
            </a:r>
            <a:r>
              <a:rPr lang="en-US" sz="2000" b="1" dirty="0">
                <a:solidFill>
                  <a:srgbClr val="C00000"/>
                </a:solidFill>
              </a:rPr>
              <a:t>and family engagement </a:t>
            </a:r>
            <a:r>
              <a:rPr lang="en-US" sz="2000" dirty="0"/>
              <a:t>requirements of this part, local educational agencies and schools, to the extent practicable, shall provide opportunities for the </a:t>
            </a:r>
            <a:r>
              <a:rPr lang="en-US" sz="2000" b="1" dirty="0">
                <a:solidFill>
                  <a:srgbClr val="C00000"/>
                </a:solidFill>
              </a:rPr>
              <a:t>informed participation of parents and family members (including </a:t>
            </a:r>
            <a:r>
              <a:rPr lang="en-US" sz="2000" dirty="0"/>
              <a:t>parents and </a:t>
            </a:r>
            <a:r>
              <a:rPr lang="en-US" sz="2000" b="1" dirty="0">
                <a:solidFill>
                  <a:srgbClr val="C00000"/>
                </a:solidFill>
              </a:rPr>
              <a:t>family members who have </a:t>
            </a:r>
            <a:r>
              <a:rPr lang="en-US" sz="2000" dirty="0"/>
              <a:t>limited English proficiency, parents </a:t>
            </a:r>
            <a:r>
              <a:rPr lang="en-US" sz="2000" b="1" dirty="0">
                <a:solidFill>
                  <a:srgbClr val="C00000"/>
                </a:solidFill>
              </a:rPr>
              <a:t>and family members </a:t>
            </a:r>
            <a:r>
              <a:rPr lang="en-US" sz="2000" dirty="0"/>
              <a:t>with disabilities, and parents and family members of migratory children), including providing information and school reports required under section 1111 in a format and, to the extent practicable, in a language such parents understand.</a:t>
            </a:r>
          </a:p>
          <a:p>
            <a:pPr marL="0" indent="0">
              <a:buNone/>
            </a:pPr>
            <a:endParaRPr lang="en-US" sz="1800" dirty="0"/>
          </a:p>
          <a:p>
            <a:pPr marL="0" indent="0">
              <a:spcBef>
                <a:spcPts val="400"/>
              </a:spcBef>
              <a:buNone/>
            </a:pPr>
            <a:endParaRPr lang="en-US" sz="1800" dirty="0"/>
          </a:p>
        </p:txBody>
      </p:sp>
      <p:sp>
        <p:nvSpPr>
          <p:cNvPr id="3" name="Title 2"/>
          <p:cNvSpPr>
            <a:spLocks noGrp="1"/>
          </p:cNvSpPr>
          <p:nvPr>
            <p:ph type="title"/>
          </p:nvPr>
        </p:nvSpPr>
        <p:spPr/>
        <p:txBody>
          <a:bodyPr/>
          <a:lstStyle/>
          <a:p>
            <a:r>
              <a:rPr lang="en-US" dirty="0" smtClean="0"/>
              <a:t>Accessibility</a:t>
            </a:r>
            <a:endParaRPr lang="en-US" dirty="0"/>
          </a:p>
        </p:txBody>
      </p:sp>
      <p:sp>
        <p:nvSpPr>
          <p:cNvPr id="7" name="TextBox 6"/>
          <p:cNvSpPr txBox="1"/>
          <p:nvPr/>
        </p:nvSpPr>
        <p:spPr>
          <a:xfrm>
            <a:off x="304800" y="5845314"/>
            <a:ext cx="4191000" cy="707886"/>
          </a:xfrm>
          <a:prstGeom prst="rect">
            <a:avLst/>
          </a:prstGeom>
          <a:noFill/>
          <a:ln>
            <a:solidFill>
              <a:srgbClr val="FF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Family engagement should be inclusive of </a:t>
            </a:r>
            <a:r>
              <a:rPr lang="en-US" sz="2000" i="1" u="sng" dirty="0" smtClean="0">
                <a:solidFill>
                  <a:srgbClr val="000000"/>
                </a:solidFill>
              </a:rPr>
              <a:t>all</a:t>
            </a:r>
            <a:r>
              <a:rPr lang="en-US" sz="2000" i="1" dirty="0" smtClean="0">
                <a:solidFill>
                  <a:srgbClr val="000000"/>
                </a:solidFill>
              </a:rPr>
              <a:t> families. </a:t>
            </a:r>
          </a:p>
        </p:txBody>
      </p:sp>
    </p:spTree>
    <p:extLst>
      <p:ext uri="{BB962C8B-B14F-4D97-AF65-F5344CB8AC3E}">
        <p14:creationId xmlns:p14="http://schemas.microsoft.com/office/powerpoint/2010/main" val="2109856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 Policy</a:t>
            </a:r>
            <a:endParaRPr lang="en-US" dirty="0"/>
          </a:p>
        </p:txBody>
      </p:sp>
    </p:spTree>
    <p:extLst>
      <p:ext uri="{BB962C8B-B14F-4D97-AF65-F5344CB8AC3E}">
        <p14:creationId xmlns:p14="http://schemas.microsoft.com/office/powerpoint/2010/main" val="90305196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304800" y="1219200"/>
            <a:ext cx="3886200" cy="5410200"/>
          </a:xfrm>
        </p:spPr>
        <p:txBody>
          <a:bodyPr>
            <a:noAutofit/>
          </a:bodyPr>
          <a:lstStyle/>
          <a:p>
            <a:pPr marL="0" indent="0" algn="ctr">
              <a:buNone/>
            </a:pPr>
            <a:r>
              <a:rPr lang="en-US" b="1" dirty="0" smtClean="0"/>
              <a:t>NCLB</a:t>
            </a:r>
          </a:p>
          <a:p>
            <a:pPr marL="0" indent="0">
              <a:spcBef>
                <a:spcPts val="400"/>
              </a:spcBef>
              <a:buNone/>
            </a:pPr>
            <a:r>
              <a:rPr lang="en-US" sz="1800" strike="sngStrike" dirty="0"/>
              <a:t>(g) INFORMATION FROM PARENTAL INFORMATION AND RESOURCE CENTERS- In a State where a parental information and resource center is established to provide training, information, and support to parents and individuals who work with local parents, local educational agencies, and schools receiving assistance under this part, each local educational agency or school that receives assistance under this part and is located in the State shall assist parents and parental organizations by informing such parents and organizations of the existence and purpose of such centers.</a:t>
            </a:r>
          </a:p>
          <a:p>
            <a:pPr marL="0" indent="0">
              <a:buNone/>
            </a:pPr>
            <a:endParaRPr lang="en-US" sz="1800" dirty="0"/>
          </a:p>
        </p:txBody>
      </p:sp>
      <p:sp>
        <p:nvSpPr>
          <p:cNvPr id="5" name="Content Placeholder 4"/>
          <p:cNvSpPr>
            <a:spLocks noGrp="1"/>
          </p:cNvSpPr>
          <p:nvPr>
            <p:ph sz="half" idx="13"/>
          </p:nvPr>
        </p:nvSpPr>
        <p:spPr>
          <a:xfrm>
            <a:off x="4724400" y="1219200"/>
            <a:ext cx="4038600" cy="5334000"/>
          </a:xfrm>
        </p:spPr>
        <p:txBody>
          <a:bodyPr>
            <a:normAutofit/>
          </a:bodyPr>
          <a:lstStyle/>
          <a:p>
            <a:pPr marL="0" indent="0" algn="ctr">
              <a:buNone/>
            </a:pPr>
            <a:r>
              <a:rPr lang="en-US" b="1" dirty="0" smtClean="0"/>
              <a:t>ESSA</a:t>
            </a:r>
          </a:p>
          <a:p>
            <a:pPr marL="0" indent="0">
              <a:spcBef>
                <a:spcPts val="400"/>
              </a:spcBef>
              <a:buNone/>
            </a:pPr>
            <a:r>
              <a:rPr lang="en-US" sz="1800" b="1" dirty="0">
                <a:solidFill>
                  <a:srgbClr val="C00000"/>
                </a:solidFill>
              </a:rPr>
              <a:t>(g) FAMILY ENGAGEMENT IN EDUCATION PROGRAMS.—In a State operating a program under part E of Title IV, each local educational agency or school that receives assistance under this part shall inform parents and organizations of the existence of the program.</a:t>
            </a:r>
          </a:p>
          <a:p>
            <a:pPr marL="0" indent="0">
              <a:lnSpc>
                <a:spcPct val="120000"/>
              </a:lnSpc>
              <a:spcBef>
                <a:spcPts val="400"/>
              </a:spcBef>
              <a:buNone/>
            </a:pPr>
            <a:endParaRPr lang="en-US" sz="2000" dirty="0"/>
          </a:p>
          <a:p>
            <a:pPr marL="0" indent="0">
              <a:buNone/>
            </a:pPr>
            <a:endParaRPr lang="en-US" sz="1800" dirty="0"/>
          </a:p>
          <a:p>
            <a:pPr marL="0" indent="0">
              <a:spcBef>
                <a:spcPts val="400"/>
              </a:spcBef>
              <a:buNone/>
            </a:pPr>
            <a:endParaRPr lang="en-US" sz="1800" dirty="0"/>
          </a:p>
        </p:txBody>
      </p:sp>
      <p:sp>
        <p:nvSpPr>
          <p:cNvPr id="3" name="Title 2"/>
          <p:cNvSpPr>
            <a:spLocks noGrp="1"/>
          </p:cNvSpPr>
          <p:nvPr>
            <p:ph type="title"/>
          </p:nvPr>
        </p:nvSpPr>
        <p:spPr/>
        <p:txBody>
          <a:bodyPr/>
          <a:lstStyle/>
          <a:p>
            <a:r>
              <a:rPr lang="en-US" dirty="0" smtClean="0"/>
              <a:t>Accessibility</a:t>
            </a:r>
            <a:endParaRPr lang="en-US" dirty="0"/>
          </a:p>
        </p:txBody>
      </p:sp>
      <p:sp>
        <p:nvSpPr>
          <p:cNvPr id="7" name="TextBox 6"/>
          <p:cNvSpPr txBox="1"/>
          <p:nvPr/>
        </p:nvSpPr>
        <p:spPr>
          <a:xfrm>
            <a:off x="4875770" y="5029200"/>
            <a:ext cx="3735859" cy="1323439"/>
          </a:xfrm>
          <a:prstGeom prst="rect">
            <a:avLst/>
          </a:prstGeom>
          <a:noFill/>
          <a:ln>
            <a:solidFill>
              <a:srgbClr val="FF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If an LEA is operating a Title IV, Part E program, families must be notified.</a:t>
            </a:r>
          </a:p>
        </p:txBody>
      </p:sp>
    </p:spTree>
    <p:extLst>
      <p:ext uri="{BB962C8B-B14F-4D97-AF65-F5344CB8AC3E}">
        <p14:creationId xmlns:p14="http://schemas.microsoft.com/office/powerpoint/2010/main" val="103113864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Review</a:t>
            </a:r>
            <a:endParaRPr lang="en-US" dirty="0"/>
          </a:p>
        </p:txBody>
      </p:sp>
    </p:spTree>
    <p:extLst>
      <p:ext uri="{BB962C8B-B14F-4D97-AF65-F5344CB8AC3E}">
        <p14:creationId xmlns:p14="http://schemas.microsoft.com/office/powerpoint/2010/main" val="157687918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304800" y="1219200"/>
            <a:ext cx="3886200" cy="5410200"/>
          </a:xfrm>
        </p:spPr>
        <p:txBody>
          <a:bodyPr>
            <a:noAutofit/>
          </a:bodyPr>
          <a:lstStyle/>
          <a:p>
            <a:pPr marL="0" indent="0" algn="ctr">
              <a:buNone/>
            </a:pPr>
            <a:r>
              <a:rPr lang="en-US" b="1" dirty="0" smtClean="0"/>
              <a:t>NCLB</a:t>
            </a:r>
          </a:p>
          <a:p>
            <a:pPr marL="0" indent="0">
              <a:spcBef>
                <a:spcPts val="400"/>
              </a:spcBef>
              <a:buNone/>
            </a:pPr>
            <a:r>
              <a:rPr lang="en-US" sz="1800" b="1" dirty="0"/>
              <a:t>(h) REVIEW- </a:t>
            </a:r>
            <a:r>
              <a:rPr lang="en-US" sz="1800" dirty="0"/>
              <a:t>The State educational agency shall review the local educational agency's parental </a:t>
            </a:r>
            <a:r>
              <a:rPr lang="en-US" sz="1800" strike="sngStrike" dirty="0"/>
              <a:t>involvement</a:t>
            </a:r>
            <a:r>
              <a:rPr lang="en-US" sz="1800" dirty="0"/>
              <a:t> policies and practices to determine if the policies and practices meet the requirements of this section.</a:t>
            </a:r>
          </a:p>
          <a:p>
            <a:pPr marL="0" indent="0">
              <a:buNone/>
            </a:pPr>
            <a:endParaRPr lang="en-US" sz="1800" dirty="0"/>
          </a:p>
        </p:txBody>
      </p:sp>
      <p:sp>
        <p:nvSpPr>
          <p:cNvPr id="5" name="Content Placeholder 4"/>
          <p:cNvSpPr>
            <a:spLocks noGrp="1"/>
          </p:cNvSpPr>
          <p:nvPr>
            <p:ph sz="half" idx="13"/>
          </p:nvPr>
        </p:nvSpPr>
        <p:spPr>
          <a:xfrm>
            <a:off x="4724400" y="1219200"/>
            <a:ext cx="4038600" cy="5334000"/>
          </a:xfrm>
        </p:spPr>
        <p:txBody>
          <a:bodyPr>
            <a:normAutofit/>
          </a:bodyPr>
          <a:lstStyle/>
          <a:p>
            <a:pPr marL="0" indent="0" algn="ctr">
              <a:buNone/>
            </a:pPr>
            <a:r>
              <a:rPr lang="en-US" b="1" dirty="0" smtClean="0"/>
              <a:t>ESSA</a:t>
            </a:r>
          </a:p>
          <a:p>
            <a:pPr marL="0" indent="0">
              <a:spcBef>
                <a:spcPts val="400"/>
              </a:spcBef>
              <a:buNone/>
            </a:pPr>
            <a:r>
              <a:rPr lang="en-US" sz="1800" b="1" dirty="0"/>
              <a:t>(h) REVIEW- </a:t>
            </a:r>
            <a:r>
              <a:rPr lang="en-US" sz="1800" dirty="0"/>
              <a:t>The State educational agency shall review the local educational agency's parent </a:t>
            </a:r>
            <a:r>
              <a:rPr lang="en-US" sz="1800" b="1" dirty="0">
                <a:solidFill>
                  <a:srgbClr val="C00000"/>
                </a:solidFill>
              </a:rPr>
              <a:t>and family engagement </a:t>
            </a:r>
            <a:r>
              <a:rPr lang="en-US" sz="1800" dirty="0"/>
              <a:t>policies and practices to determine if the policies and practices meet the requirements of this section.</a:t>
            </a:r>
          </a:p>
          <a:p>
            <a:pPr marL="0" indent="0">
              <a:spcBef>
                <a:spcPts val="400"/>
              </a:spcBef>
              <a:buNone/>
            </a:pPr>
            <a:endParaRPr lang="en-US" sz="1700" b="1" dirty="0">
              <a:solidFill>
                <a:srgbClr val="C00000"/>
              </a:solidFill>
            </a:endParaRPr>
          </a:p>
          <a:p>
            <a:pPr marL="0" indent="0">
              <a:lnSpc>
                <a:spcPct val="120000"/>
              </a:lnSpc>
              <a:spcBef>
                <a:spcPts val="400"/>
              </a:spcBef>
              <a:buNone/>
            </a:pPr>
            <a:endParaRPr lang="en-US" sz="2000" dirty="0"/>
          </a:p>
          <a:p>
            <a:pPr marL="0" indent="0">
              <a:buNone/>
            </a:pPr>
            <a:endParaRPr lang="en-US" sz="1800" dirty="0"/>
          </a:p>
          <a:p>
            <a:pPr marL="0" indent="0">
              <a:spcBef>
                <a:spcPts val="400"/>
              </a:spcBef>
              <a:buNone/>
            </a:pPr>
            <a:endParaRPr lang="en-US" sz="1800" dirty="0"/>
          </a:p>
        </p:txBody>
      </p:sp>
      <p:sp>
        <p:nvSpPr>
          <p:cNvPr id="3" name="Title 2"/>
          <p:cNvSpPr>
            <a:spLocks noGrp="1"/>
          </p:cNvSpPr>
          <p:nvPr>
            <p:ph type="title"/>
          </p:nvPr>
        </p:nvSpPr>
        <p:spPr/>
        <p:txBody>
          <a:bodyPr/>
          <a:lstStyle/>
          <a:p>
            <a:r>
              <a:rPr lang="en-US" dirty="0" smtClean="0"/>
              <a:t>Review</a:t>
            </a:r>
            <a:endParaRPr lang="en-US" dirty="0"/>
          </a:p>
        </p:txBody>
      </p:sp>
      <p:sp>
        <p:nvSpPr>
          <p:cNvPr id="7" name="TextBox 6"/>
          <p:cNvSpPr txBox="1"/>
          <p:nvPr/>
        </p:nvSpPr>
        <p:spPr>
          <a:xfrm>
            <a:off x="828546" y="5562600"/>
            <a:ext cx="7410708" cy="707886"/>
          </a:xfrm>
          <a:prstGeom prst="rect">
            <a:avLst/>
          </a:prstGeom>
          <a:noFill/>
          <a:ln>
            <a:solidFill>
              <a:srgbClr val="FF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TDOE must review the LEA’s family engagement policies and programs.</a:t>
            </a:r>
          </a:p>
        </p:txBody>
      </p:sp>
    </p:spTree>
    <p:extLst>
      <p:ext uri="{BB962C8B-B14F-4D97-AF65-F5344CB8AC3E}">
        <p14:creationId xmlns:p14="http://schemas.microsoft.com/office/powerpoint/2010/main" val="104510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Resources</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53</a:t>
            </a:fld>
            <a:endParaRPr lang="en-US" dirty="0"/>
          </a:p>
        </p:txBody>
      </p:sp>
      <p:sp>
        <p:nvSpPr>
          <p:cNvPr id="2" name="Content Placeholder 1"/>
          <p:cNvSpPr>
            <a:spLocks noGrp="1"/>
          </p:cNvSpPr>
          <p:nvPr>
            <p:ph idx="1"/>
          </p:nvPr>
        </p:nvSpPr>
        <p:spPr/>
        <p:txBody>
          <a:bodyPr/>
          <a:lstStyle/>
          <a:p>
            <a:r>
              <a:rPr lang="en-US" sz="2000" dirty="0" smtClean="0"/>
              <a:t>U.S. Department of Education. Every </a:t>
            </a:r>
            <a:r>
              <a:rPr lang="en-US" sz="2000" dirty="0"/>
              <a:t>Student Succeeds Act (ESSA</a:t>
            </a:r>
            <a:r>
              <a:rPr lang="en-US" sz="2000" dirty="0" smtClean="0"/>
              <a:t>). </a:t>
            </a:r>
            <a:r>
              <a:rPr lang="en-US" sz="2000" dirty="0"/>
              <a:t>Retrieved from </a:t>
            </a:r>
            <a:r>
              <a:rPr lang="en-US" sz="2000" dirty="0">
                <a:hlinkClick r:id="rId2"/>
              </a:rPr>
              <a:t>https://</a:t>
            </a:r>
            <a:r>
              <a:rPr lang="en-US" sz="2000" dirty="0" smtClean="0">
                <a:hlinkClick r:id="rId2"/>
              </a:rPr>
              <a:t>www.ed.gov/essa?src=rn</a:t>
            </a:r>
            <a:r>
              <a:rPr lang="en-US" sz="2000" dirty="0" smtClean="0"/>
              <a:t> </a:t>
            </a:r>
          </a:p>
          <a:p>
            <a:pPr marL="0" indent="0">
              <a:buNone/>
            </a:pPr>
            <a:endParaRPr lang="en-US" sz="2000" dirty="0" smtClean="0"/>
          </a:p>
          <a:p>
            <a:r>
              <a:rPr lang="en-US" sz="2000" dirty="0"/>
              <a:t>Region 16 Education Service Center. NCLB/ESSA </a:t>
            </a:r>
            <a:r>
              <a:rPr lang="en-US" sz="2000" dirty="0" smtClean="0"/>
              <a:t>Side-by-Side [PowerPoint slides].</a:t>
            </a:r>
            <a:r>
              <a:rPr lang="en-US" sz="2000" dirty="0"/>
              <a:t/>
            </a:r>
            <a:br>
              <a:rPr lang="en-US" sz="2000" dirty="0"/>
            </a:br>
            <a:endParaRPr lang="en-US" sz="2000" dirty="0"/>
          </a:p>
        </p:txBody>
      </p:sp>
    </p:spTree>
    <p:extLst>
      <p:ext uri="{BB962C8B-B14F-4D97-AF65-F5344CB8AC3E}">
        <p14:creationId xmlns:p14="http://schemas.microsoft.com/office/powerpoint/2010/main" val="296604203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338325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447800"/>
            <a:ext cx="8382000" cy="4373563"/>
          </a:xfrm>
        </p:spPr>
        <p:txBody>
          <a:bodyPr>
            <a:normAutofit fontScale="92500" lnSpcReduction="20000"/>
          </a:bodyPr>
          <a:lstStyle/>
          <a:p>
            <a:pPr marL="0" indent="0" algn="ctr">
              <a:buNone/>
            </a:pPr>
            <a:r>
              <a:rPr lang="en-US" dirty="0">
                <a:solidFill>
                  <a:sysClr val="windowText" lastClr="000000"/>
                </a:solidFill>
                <a:latin typeface="+mn-lt"/>
                <a:cs typeface="Arial" panose="020B0604020202020204" pitchFamily="34" charset="0"/>
              </a:rPr>
              <a:t>Citizens and agencies are encouraged to report fraud, waste, or abuse in State and Local government.</a:t>
            </a:r>
          </a:p>
          <a:p>
            <a:pPr algn="ctr"/>
            <a:endParaRPr lang="en-US" dirty="0">
              <a:solidFill>
                <a:sysClr val="windowText" lastClr="000000"/>
              </a:solidFill>
              <a:latin typeface="+mn-lt"/>
              <a:cs typeface="Arial" panose="020B0604020202020204" pitchFamily="34" charset="0"/>
            </a:endParaRPr>
          </a:p>
          <a:p>
            <a:pPr marL="0" indent="0" algn="ctr">
              <a:buNone/>
            </a:pPr>
            <a:r>
              <a:rPr lang="en-US" u="sng" dirty="0">
                <a:solidFill>
                  <a:sysClr val="windowText" lastClr="000000"/>
                </a:solidFill>
                <a:latin typeface="+mn-lt"/>
                <a:cs typeface="Arial" panose="020B0604020202020204" pitchFamily="34" charset="0"/>
              </a:rPr>
              <a:t>NOTICE:</a:t>
            </a:r>
            <a:r>
              <a:rPr lang="en-US" dirty="0">
                <a:solidFill>
                  <a:sysClr val="windowText" lastClr="000000"/>
                </a:solidFill>
                <a:latin typeface="+mn-lt"/>
                <a:cs typeface="Arial" panose="020B0604020202020204" pitchFamily="34" charset="0"/>
              </a:rPr>
              <a:t> This agency is a recipient of taxpayer funding. If you observe an agency director or employee engaging in any activity which you consider to be illegal, improper or wasteful, please call the state Comptroller’s toll-free Hotline:</a:t>
            </a:r>
          </a:p>
          <a:p>
            <a:pPr algn="ctr"/>
            <a:endParaRPr lang="en-US" b="1" u="sng" dirty="0">
              <a:solidFill>
                <a:sysClr val="windowText" lastClr="000000"/>
              </a:solidFill>
              <a:latin typeface="+mn-lt"/>
              <a:cs typeface="Arial" panose="020B0604020202020204" pitchFamily="34" charset="0"/>
            </a:endParaRPr>
          </a:p>
          <a:p>
            <a:pPr marL="0" indent="0" algn="ctr">
              <a:buNone/>
            </a:pPr>
            <a:r>
              <a:rPr lang="en-US" sz="3600" b="1" dirty="0">
                <a:solidFill>
                  <a:sysClr val="windowText" lastClr="000000"/>
                </a:solidFill>
                <a:latin typeface="+mn-lt"/>
                <a:cs typeface="Arial" panose="020B0604020202020204" pitchFamily="34" charset="0"/>
              </a:rPr>
              <a:t>1-800-232-5454</a:t>
            </a:r>
            <a:endParaRPr lang="en-US" sz="3600" dirty="0">
              <a:solidFill>
                <a:sysClr val="windowText" lastClr="000000"/>
              </a:solidFill>
              <a:latin typeface="+mn-lt"/>
              <a:cs typeface="Arial" panose="020B0604020202020204" pitchFamily="34" charset="0"/>
            </a:endParaRPr>
          </a:p>
          <a:p>
            <a:pPr algn="ctr"/>
            <a:endParaRPr lang="en-US" b="1" dirty="0">
              <a:solidFill>
                <a:sysClr val="windowText" lastClr="000000"/>
              </a:solidFill>
              <a:latin typeface="+mn-lt"/>
              <a:cs typeface="Arial" panose="020B0604020202020204" pitchFamily="34" charset="0"/>
            </a:endParaRPr>
          </a:p>
          <a:p>
            <a:pPr marL="0" indent="0" algn="ctr">
              <a:buNone/>
            </a:pPr>
            <a:r>
              <a:rPr lang="en-US" dirty="0">
                <a:solidFill>
                  <a:sysClr val="windowText" lastClr="000000"/>
                </a:solidFill>
                <a:latin typeface="+mn-lt"/>
                <a:cs typeface="Arial" panose="020B0604020202020204" pitchFamily="34" charset="0"/>
              </a:rPr>
              <a:t>Notifications can also be submitted electronically at:</a:t>
            </a:r>
          </a:p>
          <a:p>
            <a:pPr algn="ctr"/>
            <a:endParaRPr lang="en-US" dirty="0">
              <a:solidFill>
                <a:sysClr val="windowText" lastClr="000000"/>
              </a:solidFill>
              <a:latin typeface="+mn-lt"/>
              <a:cs typeface="Arial" panose="020B0604020202020204" pitchFamily="34" charset="0"/>
            </a:endParaRPr>
          </a:p>
          <a:p>
            <a:pPr marL="0" indent="0" algn="ctr">
              <a:buNone/>
            </a:pPr>
            <a:r>
              <a:rPr lang="en-US" sz="2800" b="1" dirty="0">
                <a:solidFill>
                  <a:sysClr val="windowText" lastClr="000000"/>
                </a:solidFill>
                <a:latin typeface="+mn-lt"/>
                <a:cs typeface="Arial" panose="020B0604020202020204" pitchFamily="34" charset="0"/>
              </a:rPr>
              <a:t>http://www.comptroller.tn.gov/hotline</a:t>
            </a:r>
          </a:p>
          <a:p>
            <a:pPr marL="0" indent="0">
              <a:buNone/>
            </a:pPr>
            <a:endParaRPr lang="en-US" dirty="0"/>
          </a:p>
        </p:txBody>
      </p:sp>
      <p:sp>
        <p:nvSpPr>
          <p:cNvPr id="3" name="Title 2"/>
          <p:cNvSpPr>
            <a:spLocks noGrp="1"/>
          </p:cNvSpPr>
          <p:nvPr>
            <p:ph type="title"/>
          </p:nvPr>
        </p:nvSpPr>
        <p:spPr/>
        <p:txBody>
          <a:bodyPr/>
          <a:lstStyle/>
          <a:p>
            <a:pPr algn="ctr"/>
            <a:r>
              <a:rPr lang="en-US" dirty="0"/>
              <a:t>FRAUD, WASTE, or ABUSE</a:t>
            </a:r>
          </a:p>
        </p:txBody>
      </p:sp>
      <p:sp>
        <p:nvSpPr>
          <p:cNvPr id="4" name="Slide Number Placeholder 3"/>
          <p:cNvSpPr>
            <a:spLocks noGrp="1"/>
          </p:cNvSpPr>
          <p:nvPr>
            <p:ph type="sldNum" sz="quarter" idx="12"/>
          </p:nvPr>
        </p:nvSpPr>
        <p:spPr/>
        <p:txBody>
          <a:bodyPr/>
          <a:lstStyle/>
          <a:p>
            <a:fld id="{86D2451E-3285-438B-B188-C22B2A012BF6}" type="slidenum">
              <a:rPr lang="en-US" smtClean="0"/>
              <a:pPr/>
              <a:t>55</a:t>
            </a:fld>
            <a:endParaRPr lang="en-US" dirty="0"/>
          </a:p>
        </p:txBody>
      </p:sp>
    </p:spTree>
    <p:extLst>
      <p:ext uri="{BB962C8B-B14F-4D97-AF65-F5344CB8AC3E}">
        <p14:creationId xmlns:p14="http://schemas.microsoft.com/office/powerpoint/2010/main" val="1083486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LEA Policy</a:t>
            </a:r>
            <a:endParaRPr lang="en-US" dirty="0"/>
          </a:p>
        </p:txBody>
      </p:sp>
      <p:sp>
        <p:nvSpPr>
          <p:cNvPr id="9" name="Content Placeholder 4"/>
          <p:cNvSpPr>
            <a:spLocks noGrp="1"/>
          </p:cNvSpPr>
          <p:nvPr>
            <p:ph sz="half" idx="1"/>
          </p:nvPr>
        </p:nvSpPr>
        <p:spPr/>
        <p:txBody>
          <a:bodyPr>
            <a:normAutofit/>
          </a:bodyPr>
          <a:lstStyle/>
          <a:p>
            <a:pPr marL="0" indent="0" algn="ctr">
              <a:spcBef>
                <a:spcPts val="400"/>
              </a:spcBef>
              <a:buNone/>
            </a:pPr>
            <a:r>
              <a:rPr lang="en-US" b="1" dirty="0" smtClean="0"/>
              <a:t>NCLB</a:t>
            </a:r>
          </a:p>
          <a:p>
            <a:pPr marL="0" indent="0">
              <a:spcBef>
                <a:spcPts val="400"/>
              </a:spcBef>
              <a:buNone/>
            </a:pPr>
            <a:r>
              <a:rPr lang="en-US" sz="1800" dirty="0" smtClean="0"/>
              <a:t>(1) IN GENERAL- A local educational agency may receive funds under this part only if such agency implements programs, activities, and procedures for the involvement of parents in programs assisted under this part consistent with this section. Such programs, activities, and procedures shall be planned and implemented with meaningful consultation with parents of participating children.</a:t>
            </a:r>
          </a:p>
          <a:p>
            <a:pPr>
              <a:spcBef>
                <a:spcPts val="400"/>
              </a:spcBef>
            </a:pPr>
            <a:endParaRPr lang="en-US" dirty="0"/>
          </a:p>
        </p:txBody>
      </p:sp>
      <p:sp>
        <p:nvSpPr>
          <p:cNvPr id="10" name="Content Placeholder 5"/>
          <p:cNvSpPr>
            <a:spLocks noGrp="1"/>
          </p:cNvSpPr>
          <p:nvPr>
            <p:ph sz="half" idx="13"/>
          </p:nvPr>
        </p:nvSpPr>
        <p:spPr/>
        <p:txBody>
          <a:bodyPr>
            <a:normAutofit/>
          </a:bodyPr>
          <a:lstStyle/>
          <a:p>
            <a:pPr marL="0" indent="0" algn="ctr">
              <a:spcBef>
                <a:spcPts val="400"/>
              </a:spcBef>
              <a:buNone/>
            </a:pPr>
            <a:r>
              <a:rPr lang="en-US" b="1" dirty="0" smtClean="0"/>
              <a:t>ESSA</a:t>
            </a:r>
          </a:p>
          <a:p>
            <a:pPr marL="0" indent="0">
              <a:spcBef>
                <a:spcPts val="400"/>
              </a:spcBef>
              <a:buNone/>
            </a:pPr>
            <a:r>
              <a:rPr lang="en-US" sz="1800" dirty="0"/>
              <a:t>(1) IN GENERAL- A local educational agency may receive funds under this part only if such agency </a:t>
            </a:r>
            <a:r>
              <a:rPr lang="en-US" sz="1800" b="1" dirty="0">
                <a:solidFill>
                  <a:srgbClr val="C00000"/>
                </a:solidFill>
              </a:rPr>
              <a:t>conducts outreach to all parents and family members </a:t>
            </a:r>
            <a:r>
              <a:rPr lang="en-US" sz="1800" dirty="0"/>
              <a:t>and implements programs, activities, and procedures for the involvement of parents </a:t>
            </a:r>
            <a:r>
              <a:rPr lang="en-US" sz="1800" b="1" dirty="0">
                <a:solidFill>
                  <a:srgbClr val="C00000"/>
                </a:solidFill>
              </a:rPr>
              <a:t>and family members</a:t>
            </a:r>
            <a:r>
              <a:rPr lang="en-US" sz="1800" dirty="0"/>
              <a:t> in programs assisted under this part consistent with this section. Such programs, activities, and procedures shall be planned and implemented with meaningful consultation with parents of participating children.</a:t>
            </a:r>
          </a:p>
          <a:p>
            <a:pPr>
              <a:spcBef>
                <a:spcPts val="400"/>
              </a:spcBef>
            </a:pPr>
            <a:endParaRPr lang="en-US" sz="1900" dirty="0"/>
          </a:p>
        </p:txBody>
      </p:sp>
      <p:sp>
        <p:nvSpPr>
          <p:cNvPr id="11" name="TextBox 10"/>
          <p:cNvSpPr txBox="1"/>
          <p:nvPr/>
        </p:nvSpPr>
        <p:spPr>
          <a:xfrm>
            <a:off x="876300" y="5619820"/>
            <a:ext cx="7315200" cy="707886"/>
          </a:xfrm>
          <a:prstGeom prst="rect">
            <a:avLst/>
          </a:prstGeom>
          <a:noFill/>
          <a:ln>
            <a:solidFill>
              <a:srgbClr val="C0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School must actively do outreach to involve all parents in a meaningful way.</a:t>
            </a:r>
            <a:endParaRPr lang="en-US" sz="2000" i="1" dirty="0">
              <a:solidFill>
                <a:srgbClr val="000000"/>
              </a:solidFill>
            </a:endParaRPr>
          </a:p>
        </p:txBody>
      </p:sp>
    </p:spTree>
    <p:extLst>
      <p:ext uri="{BB962C8B-B14F-4D97-AF65-F5344CB8AC3E}">
        <p14:creationId xmlns:p14="http://schemas.microsoft.com/office/powerpoint/2010/main" val="3966278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LEA Policy</a:t>
            </a:r>
            <a:endParaRPr lang="en-US" dirty="0"/>
          </a:p>
        </p:txBody>
      </p:sp>
      <p:sp>
        <p:nvSpPr>
          <p:cNvPr id="9" name="Content Placeholder 4"/>
          <p:cNvSpPr>
            <a:spLocks noGrp="1"/>
          </p:cNvSpPr>
          <p:nvPr>
            <p:ph sz="half" idx="1"/>
          </p:nvPr>
        </p:nvSpPr>
        <p:spPr/>
        <p:txBody>
          <a:bodyPr>
            <a:normAutofit/>
          </a:bodyPr>
          <a:lstStyle/>
          <a:p>
            <a:pPr marL="0" indent="0" algn="ctr">
              <a:spcBef>
                <a:spcPts val="400"/>
              </a:spcBef>
              <a:buNone/>
            </a:pPr>
            <a:r>
              <a:rPr lang="en-US" b="1" dirty="0" smtClean="0"/>
              <a:t>NCLB</a:t>
            </a:r>
          </a:p>
          <a:p>
            <a:pPr marL="0" indent="0">
              <a:spcBef>
                <a:spcPts val="400"/>
              </a:spcBef>
              <a:buNone/>
            </a:pPr>
            <a:r>
              <a:rPr lang="en-US" sz="1800" dirty="0"/>
              <a:t>(2) WRITTEN POLICY- Each local educational agency that receives funds under this part shall develop jointly with, agree on with, and distribute to, parents of participating children a written parent involvement policy. The policy shall be incorporated into the local educational agency's plan developed under section 1112, establish the agency's expectations for parent involvement, and describe how the agency will — </a:t>
            </a:r>
          </a:p>
          <a:p>
            <a:pPr>
              <a:spcBef>
                <a:spcPts val="400"/>
              </a:spcBef>
            </a:pPr>
            <a:endParaRPr lang="en-US" dirty="0"/>
          </a:p>
        </p:txBody>
      </p:sp>
      <p:sp>
        <p:nvSpPr>
          <p:cNvPr id="10" name="Content Placeholder 5"/>
          <p:cNvSpPr>
            <a:spLocks noGrp="1"/>
          </p:cNvSpPr>
          <p:nvPr>
            <p:ph sz="half" idx="13"/>
          </p:nvPr>
        </p:nvSpPr>
        <p:spPr/>
        <p:txBody>
          <a:bodyPr>
            <a:normAutofit/>
          </a:bodyPr>
          <a:lstStyle/>
          <a:p>
            <a:pPr marL="0" indent="0" algn="ctr">
              <a:spcBef>
                <a:spcPts val="400"/>
              </a:spcBef>
              <a:buNone/>
            </a:pPr>
            <a:r>
              <a:rPr lang="en-US" b="1" dirty="0" smtClean="0"/>
              <a:t>ESSA</a:t>
            </a:r>
          </a:p>
          <a:p>
            <a:pPr marL="0" indent="0">
              <a:spcBef>
                <a:spcPts val="400"/>
              </a:spcBef>
              <a:buNone/>
            </a:pPr>
            <a:r>
              <a:rPr lang="en-US" sz="1800" dirty="0"/>
              <a:t>(2) WRITTEN POLICY- Each local educational agency that receives funds under this part shall develop jointly with, agree on with, and distribute to, parents </a:t>
            </a:r>
            <a:r>
              <a:rPr lang="en-US" sz="1800" b="1" dirty="0">
                <a:solidFill>
                  <a:srgbClr val="C00000"/>
                </a:solidFill>
              </a:rPr>
              <a:t>and family members </a:t>
            </a:r>
            <a:r>
              <a:rPr lang="en-US" sz="1800" dirty="0"/>
              <a:t>of participating children a written parent </a:t>
            </a:r>
            <a:r>
              <a:rPr lang="en-US" sz="1800" b="1" dirty="0">
                <a:solidFill>
                  <a:srgbClr val="C00000"/>
                </a:solidFill>
              </a:rPr>
              <a:t>and family engagement</a:t>
            </a:r>
            <a:r>
              <a:rPr lang="en-US" sz="1800" b="1" dirty="0"/>
              <a:t> </a:t>
            </a:r>
            <a:r>
              <a:rPr lang="en-US" sz="1800" dirty="0"/>
              <a:t>policy. The policy shall be incorporated into the local educational agency's plan developed under section 1112, establish the agency's </a:t>
            </a:r>
            <a:r>
              <a:rPr lang="en-US" sz="1800" b="1" dirty="0">
                <a:solidFill>
                  <a:srgbClr val="C00000"/>
                </a:solidFill>
              </a:rPr>
              <a:t>expectations and objectives for meaningful parent and family involvement</a:t>
            </a:r>
            <a:r>
              <a:rPr lang="en-US" sz="1800" dirty="0"/>
              <a:t>, and describe how the agency will — </a:t>
            </a:r>
          </a:p>
          <a:p>
            <a:pPr marL="0" indent="0">
              <a:spcBef>
                <a:spcPts val="400"/>
              </a:spcBef>
              <a:buNone/>
            </a:pPr>
            <a:endParaRPr lang="en-US" sz="1900" dirty="0"/>
          </a:p>
        </p:txBody>
      </p:sp>
      <p:sp>
        <p:nvSpPr>
          <p:cNvPr id="7" name="TextBox 6"/>
          <p:cNvSpPr txBox="1"/>
          <p:nvPr/>
        </p:nvSpPr>
        <p:spPr>
          <a:xfrm>
            <a:off x="876300" y="5619820"/>
            <a:ext cx="7315200" cy="707886"/>
          </a:xfrm>
          <a:prstGeom prst="rect">
            <a:avLst/>
          </a:prstGeom>
          <a:noFill/>
          <a:ln>
            <a:solidFill>
              <a:srgbClr val="C00000"/>
            </a:solidFill>
          </a:ln>
        </p:spPr>
        <p:txBody>
          <a:bodyPr wrap="square" rtlCol="0">
            <a:spAutoFit/>
          </a:bodyPr>
          <a:lstStyle/>
          <a:p>
            <a:pPr algn="ctr"/>
            <a:r>
              <a:rPr lang="en-US" sz="2000" b="1" i="1" dirty="0" smtClean="0">
                <a:solidFill>
                  <a:prstClr val="black"/>
                </a:solidFill>
              </a:rPr>
              <a:t>TAKE AWAY: </a:t>
            </a:r>
            <a:r>
              <a:rPr lang="en-US" sz="2000" i="1" dirty="0" smtClean="0">
                <a:solidFill>
                  <a:prstClr val="black"/>
                </a:solidFill>
              </a:rPr>
              <a:t>LEAs must involve parents in a </a:t>
            </a:r>
            <a:r>
              <a:rPr lang="en-US" sz="2000" i="1" u="sng" dirty="0" smtClean="0">
                <a:solidFill>
                  <a:prstClr val="black"/>
                </a:solidFill>
              </a:rPr>
              <a:t>meaningful</a:t>
            </a:r>
            <a:r>
              <a:rPr lang="en-US" sz="2000" i="1" dirty="0" smtClean="0">
                <a:solidFill>
                  <a:prstClr val="black"/>
                </a:solidFill>
              </a:rPr>
              <a:t> way when writing the policy.</a:t>
            </a:r>
            <a:endParaRPr lang="en-US" sz="2000" i="1" dirty="0">
              <a:solidFill>
                <a:prstClr val="black"/>
              </a:solidFill>
            </a:endParaRPr>
          </a:p>
        </p:txBody>
      </p:sp>
    </p:spTree>
    <p:extLst>
      <p:ext uri="{BB962C8B-B14F-4D97-AF65-F5344CB8AC3E}">
        <p14:creationId xmlns:p14="http://schemas.microsoft.com/office/powerpoint/2010/main" val="3672623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LEA Policy</a:t>
            </a:r>
            <a:endParaRPr lang="en-US" dirty="0"/>
          </a:p>
        </p:txBody>
      </p:sp>
      <p:sp>
        <p:nvSpPr>
          <p:cNvPr id="9" name="Content Placeholder 4"/>
          <p:cNvSpPr>
            <a:spLocks noGrp="1"/>
          </p:cNvSpPr>
          <p:nvPr>
            <p:ph sz="half" idx="1"/>
          </p:nvPr>
        </p:nvSpPr>
        <p:spPr/>
        <p:txBody>
          <a:bodyPr>
            <a:normAutofit/>
          </a:bodyPr>
          <a:lstStyle/>
          <a:p>
            <a:pPr marL="0" indent="0" algn="ctr">
              <a:spcBef>
                <a:spcPts val="400"/>
              </a:spcBef>
              <a:buNone/>
            </a:pPr>
            <a:r>
              <a:rPr lang="en-US" b="1" dirty="0" smtClean="0"/>
              <a:t>NCLB</a:t>
            </a:r>
          </a:p>
          <a:p>
            <a:pPr marL="0" indent="0">
              <a:spcBef>
                <a:spcPts val="400"/>
              </a:spcBef>
              <a:buNone/>
            </a:pPr>
            <a:r>
              <a:rPr lang="en-US" sz="1800" dirty="0"/>
              <a:t>(A) involve parents in the joint development of the plan under section 1112, and the process of school review and improvement under section 1116;</a:t>
            </a:r>
          </a:p>
          <a:p>
            <a:pPr>
              <a:spcBef>
                <a:spcPts val="400"/>
              </a:spcBef>
            </a:pPr>
            <a:endParaRPr lang="en-US" dirty="0"/>
          </a:p>
        </p:txBody>
      </p:sp>
      <p:sp>
        <p:nvSpPr>
          <p:cNvPr id="10" name="Content Placeholder 5"/>
          <p:cNvSpPr>
            <a:spLocks noGrp="1"/>
          </p:cNvSpPr>
          <p:nvPr>
            <p:ph sz="half" idx="13"/>
          </p:nvPr>
        </p:nvSpPr>
        <p:spPr/>
        <p:txBody>
          <a:bodyPr>
            <a:normAutofit/>
          </a:bodyPr>
          <a:lstStyle/>
          <a:p>
            <a:pPr marL="0" indent="0" algn="ctr">
              <a:spcBef>
                <a:spcPts val="400"/>
              </a:spcBef>
              <a:buNone/>
            </a:pPr>
            <a:r>
              <a:rPr lang="en-US" b="1" dirty="0" smtClean="0"/>
              <a:t>ESSA</a:t>
            </a:r>
          </a:p>
          <a:p>
            <a:pPr marL="0" indent="0">
              <a:spcBef>
                <a:spcPts val="400"/>
              </a:spcBef>
              <a:buNone/>
            </a:pPr>
            <a:r>
              <a:rPr lang="en-US" sz="1800" dirty="0"/>
              <a:t>(A) involve parents </a:t>
            </a:r>
            <a:r>
              <a:rPr lang="en-US" sz="1800" b="1" dirty="0">
                <a:solidFill>
                  <a:srgbClr val="C00000"/>
                </a:solidFill>
              </a:rPr>
              <a:t>and family members </a:t>
            </a:r>
            <a:r>
              <a:rPr lang="en-US" sz="1800" dirty="0"/>
              <a:t>in jointly developing the local educational agency plan under section 1112, and the </a:t>
            </a:r>
            <a:r>
              <a:rPr lang="en-US" sz="1800" b="1" dirty="0">
                <a:solidFill>
                  <a:srgbClr val="CF3E3E"/>
                </a:solidFill>
              </a:rPr>
              <a:t>development of support and improvement plans under paragraphs (1) and (2) of section 1111(d).</a:t>
            </a:r>
          </a:p>
          <a:p>
            <a:pPr marL="0" indent="0">
              <a:spcBef>
                <a:spcPts val="400"/>
              </a:spcBef>
              <a:buNone/>
            </a:pPr>
            <a:endParaRPr lang="en-US" sz="1900" dirty="0"/>
          </a:p>
        </p:txBody>
      </p:sp>
      <p:sp>
        <p:nvSpPr>
          <p:cNvPr id="8" name="TextBox 7"/>
          <p:cNvSpPr txBox="1"/>
          <p:nvPr/>
        </p:nvSpPr>
        <p:spPr>
          <a:xfrm>
            <a:off x="876300" y="5562600"/>
            <a:ext cx="7315200" cy="707886"/>
          </a:xfrm>
          <a:prstGeom prst="rect">
            <a:avLst/>
          </a:prstGeom>
          <a:noFill/>
          <a:ln>
            <a:solidFill>
              <a:srgbClr val="C00000"/>
            </a:solidFill>
          </a:ln>
        </p:spPr>
        <p:txBody>
          <a:bodyPr wrap="square" rtlCol="0">
            <a:spAutoFit/>
          </a:bodyPr>
          <a:lstStyle/>
          <a:p>
            <a:pPr algn="ctr"/>
            <a:r>
              <a:rPr lang="en-US" sz="2000" b="1" i="1" dirty="0" smtClean="0">
                <a:solidFill>
                  <a:srgbClr val="000000"/>
                </a:solidFill>
              </a:rPr>
              <a:t>TAKE AWAY: </a:t>
            </a:r>
            <a:r>
              <a:rPr lang="en-US" sz="2000" i="1" dirty="0" smtClean="0">
                <a:solidFill>
                  <a:srgbClr val="000000"/>
                </a:solidFill>
              </a:rPr>
              <a:t>LEAs should involve parents and other caregivers in developing the plan.</a:t>
            </a:r>
            <a:endParaRPr lang="en-US" sz="2000" i="1" dirty="0">
              <a:solidFill>
                <a:srgbClr val="000000"/>
              </a:solidFill>
            </a:endParaRPr>
          </a:p>
        </p:txBody>
      </p:sp>
    </p:spTree>
    <p:extLst>
      <p:ext uri="{BB962C8B-B14F-4D97-AF65-F5344CB8AC3E}">
        <p14:creationId xmlns:p14="http://schemas.microsoft.com/office/powerpoint/2010/main" val="3599961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LEA Policy</a:t>
            </a:r>
            <a:endParaRPr lang="en-US" dirty="0"/>
          </a:p>
        </p:txBody>
      </p:sp>
      <p:sp>
        <p:nvSpPr>
          <p:cNvPr id="9" name="Content Placeholder 4"/>
          <p:cNvSpPr>
            <a:spLocks noGrp="1"/>
          </p:cNvSpPr>
          <p:nvPr>
            <p:ph sz="half" idx="1"/>
          </p:nvPr>
        </p:nvSpPr>
        <p:spPr/>
        <p:txBody>
          <a:bodyPr>
            <a:normAutofit/>
          </a:bodyPr>
          <a:lstStyle/>
          <a:p>
            <a:pPr marL="0" indent="0" algn="ctr">
              <a:spcBef>
                <a:spcPts val="400"/>
              </a:spcBef>
              <a:buNone/>
            </a:pPr>
            <a:r>
              <a:rPr lang="en-US" b="1" dirty="0" smtClean="0"/>
              <a:t>NCLB</a:t>
            </a:r>
          </a:p>
          <a:p>
            <a:pPr marL="0" indent="0">
              <a:spcBef>
                <a:spcPts val="400"/>
              </a:spcBef>
              <a:buNone/>
            </a:pPr>
            <a:r>
              <a:rPr lang="en-US" sz="1800" dirty="0"/>
              <a:t>(B) provide the coordination, technical assistance, and other support necessary to assist participating schools in planning and implementing effective parent involvement activities to improve student academic achievement and school performance; (C) build the schools' and parents' capacity for strong parental involvement as described in subsection (e);</a:t>
            </a:r>
          </a:p>
          <a:p>
            <a:pPr>
              <a:spcBef>
                <a:spcPts val="400"/>
              </a:spcBef>
            </a:pPr>
            <a:endParaRPr lang="en-US" dirty="0"/>
          </a:p>
        </p:txBody>
      </p:sp>
      <p:sp>
        <p:nvSpPr>
          <p:cNvPr id="10" name="Content Placeholder 5"/>
          <p:cNvSpPr>
            <a:spLocks noGrp="1"/>
          </p:cNvSpPr>
          <p:nvPr>
            <p:ph sz="half" idx="13"/>
          </p:nvPr>
        </p:nvSpPr>
        <p:spPr/>
        <p:txBody>
          <a:bodyPr>
            <a:normAutofit lnSpcReduction="10000"/>
          </a:bodyPr>
          <a:lstStyle/>
          <a:p>
            <a:pPr marL="0" indent="0" algn="ctr">
              <a:spcBef>
                <a:spcPts val="400"/>
              </a:spcBef>
              <a:buNone/>
            </a:pPr>
            <a:r>
              <a:rPr lang="en-US" b="1" dirty="0" smtClean="0"/>
              <a:t>ESSA</a:t>
            </a:r>
          </a:p>
          <a:p>
            <a:pPr marL="0" indent="0">
              <a:spcBef>
                <a:spcPts val="400"/>
              </a:spcBef>
              <a:buNone/>
            </a:pPr>
            <a:r>
              <a:rPr lang="en-US" sz="1800" dirty="0"/>
              <a:t>(B) provide the coordination, technical assistance, and other support necessary to assist and </a:t>
            </a:r>
            <a:r>
              <a:rPr lang="en-US" sz="1800" b="1" dirty="0">
                <a:solidFill>
                  <a:srgbClr val="C00000"/>
                </a:solidFill>
              </a:rPr>
              <a:t>build the capacity of all </a:t>
            </a:r>
            <a:r>
              <a:rPr lang="en-US" sz="1800" dirty="0"/>
              <a:t>participating schools </a:t>
            </a:r>
            <a:r>
              <a:rPr lang="en-US" sz="1800" b="1" dirty="0">
                <a:solidFill>
                  <a:srgbClr val="C00000"/>
                </a:solidFill>
              </a:rPr>
              <a:t>within the local educational agency </a:t>
            </a:r>
            <a:r>
              <a:rPr lang="en-US" sz="1800" dirty="0"/>
              <a:t>in planning and implementing effective parent </a:t>
            </a:r>
            <a:r>
              <a:rPr lang="en-US" sz="1800" b="1" dirty="0">
                <a:solidFill>
                  <a:srgbClr val="C00000"/>
                </a:solidFill>
              </a:rPr>
              <a:t>and family </a:t>
            </a:r>
            <a:r>
              <a:rPr lang="en-US" sz="1800" dirty="0"/>
              <a:t>involvement activities to improve student academic achievement and school performance, </a:t>
            </a:r>
            <a:r>
              <a:rPr lang="en-US" sz="1800" b="1" dirty="0">
                <a:solidFill>
                  <a:srgbClr val="C00000"/>
                </a:solidFill>
              </a:rPr>
              <a:t>which may include</a:t>
            </a:r>
          </a:p>
          <a:p>
            <a:pPr marL="0" indent="0">
              <a:spcBef>
                <a:spcPts val="400"/>
              </a:spcBef>
              <a:buNone/>
            </a:pPr>
            <a:r>
              <a:rPr lang="en-US" sz="1800" b="1" dirty="0">
                <a:solidFill>
                  <a:srgbClr val="C00000"/>
                </a:solidFill>
              </a:rPr>
              <a:t>meaningful consultation with employers, business leaders, and philanthropic organizations, or individuals with expertise in effectively engaging parents and family members in education;</a:t>
            </a:r>
          </a:p>
          <a:p>
            <a:pPr marL="0" indent="0">
              <a:spcBef>
                <a:spcPts val="400"/>
              </a:spcBef>
              <a:buNone/>
            </a:pPr>
            <a:endParaRPr lang="en-US" sz="1900" dirty="0"/>
          </a:p>
        </p:txBody>
      </p:sp>
      <p:sp>
        <p:nvSpPr>
          <p:cNvPr id="8" name="TextBox 7"/>
          <p:cNvSpPr txBox="1"/>
          <p:nvPr/>
        </p:nvSpPr>
        <p:spPr>
          <a:xfrm>
            <a:off x="704850" y="5821363"/>
            <a:ext cx="7658100" cy="707886"/>
          </a:xfrm>
          <a:prstGeom prst="rect">
            <a:avLst/>
          </a:prstGeom>
          <a:noFill/>
          <a:ln>
            <a:solidFill>
              <a:srgbClr val="C00000"/>
            </a:solidFill>
          </a:ln>
        </p:spPr>
        <p:txBody>
          <a:bodyPr wrap="square" rtlCol="0">
            <a:spAutoFit/>
          </a:bodyPr>
          <a:lstStyle/>
          <a:p>
            <a:pPr algn="ctr"/>
            <a:r>
              <a:rPr lang="en-US" sz="2000" b="1" i="1" dirty="0">
                <a:solidFill>
                  <a:srgbClr val="000000"/>
                </a:solidFill>
              </a:rPr>
              <a:t>TAKE AWAY: </a:t>
            </a:r>
            <a:r>
              <a:rPr lang="en-US" sz="2000" i="1" dirty="0">
                <a:solidFill>
                  <a:srgbClr val="000000"/>
                </a:solidFill>
              </a:rPr>
              <a:t>LEAs must build the capacity and have meaningful consultation with </a:t>
            </a:r>
            <a:r>
              <a:rPr lang="en-US" sz="2000" i="1" dirty="0" smtClean="0">
                <a:solidFill>
                  <a:srgbClr val="000000"/>
                </a:solidFill>
              </a:rPr>
              <a:t>family engagement </a:t>
            </a:r>
            <a:r>
              <a:rPr lang="en-US" sz="2000" i="1" dirty="0">
                <a:solidFill>
                  <a:srgbClr val="000000"/>
                </a:solidFill>
              </a:rPr>
              <a:t>stakeholders in the district.</a:t>
            </a:r>
          </a:p>
        </p:txBody>
      </p:sp>
    </p:spTree>
    <p:extLst>
      <p:ext uri="{BB962C8B-B14F-4D97-AF65-F5344CB8AC3E}">
        <p14:creationId xmlns:p14="http://schemas.microsoft.com/office/powerpoint/2010/main" val="3221157057"/>
      </p:ext>
    </p:extLst>
  </p:cSld>
  <p:clrMapOvr>
    <a:masterClrMapping/>
  </p:clrMapOvr>
</p:sld>
</file>

<file path=ppt/theme/theme1.xml><?xml version="1.0" encoding="utf-8"?>
<a:theme xmlns:a="http://schemas.openxmlformats.org/drawingml/2006/main" name="TDOE Template 3">
  <a:themeElements>
    <a:clrScheme name="Theme Colors for TDOE">
      <a:dk1>
        <a:srgbClr val="1B365D"/>
      </a:dk1>
      <a:lt1>
        <a:srgbClr val="FFFFFF"/>
      </a:lt1>
      <a:dk2>
        <a:srgbClr val="6E7073"/>
      </a:dk2>
      <a:lt2>
        <a:srgbClr val="EEEEEE"/>
      </a:lt2>
      <a:accent1>
        <a:srgbClr val="000000"/>
      </a:accent1>
      <a:accent2>
        <a:srgbClr val="174A7C"/>
      </a:accent2>
      <a:accent3>
        <a:srgbClr val="2DCCD3"/>
      </a:accent3>
      <a:accent4>
        <a:srgbClr val="D2D755"/>
      </a:accent4>
      <a:accent5>
        <a:srgbClr val="E87722"/>
      </a:accent5>
      <a:accent6>
        <a:srgbClr val="5D7975"/>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osite">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TDOE PowerPoint Template - Red Accent</Template>
  <TotalTime>277</TotalTime>
  <Words>5889</Words>
  <Application>Microsoft Office PowerPoint</Application>
  <PresentationFormat>On-screen Show (4:3)</PresentationFormat>
  <Paragraphs>315</Paragraphs>
  <Slides>55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55</vt:i4>
      </vt:variant>
    </vt:vector>
  </HeadingPairs>
  <TitlesOfParts>
    <vt:vector size="63" baseType="lpstr">
      <vt:lpstr>Arial</vt:lpstr>
      <vt:lpstr>Calibri</vt:lpstr>
      <vt:lpstr>Courier New</vt:lpstr>
      <vt:lpstr>Georgia</vt:lpstr>
      <vt:lpstr>Open Sans</vt:lpstr>
      <vt:lpstr>PermianSlabSerifTypeface</vt:lpstr>
      <vt:lpstr>Wingdings</vt:lpstr>
      <vt:lpstr>TDOE Template 3</vt:lpstr>
      <vt:lpstr>Parent and Family Engagement:  NCLB/ESSA Side-by-Side</vt:lpstr>
      <vt:lpstr>Brinn Obermiller Title IV and Family Engagement Director Consolidated Planning &amp; Monitoring Brinn.Obermiller@tn.gov (615) 770-1802</vt:lpstr>
      <vt:lpstr>General Information</vt:lpstr>
      <vt:lpstr>General Information</vt:lpstr>
      <vt:lpstr>LEA Policy</vt:lpstr>
      <vt:lpstr>LEA Policy</vt:lpstr>
      <vt:lpstr>LEA Policy</vt:lpstr>
      <vt:lpstr>LEA Policy</vt:lpstr>
      <vt:lpstr>LEA Policy</vt:lpstr>
      <vt:lpstr>LEA Policy</vt:lpstr>
      <vt:lpstr>LEA Policy</vt:lpstr>
      <vt:lpstr>LEA Policy</vt:lpstr>
      <vt:lpstr>LEA Policy</vt:lpstr>
      <vt:lpstr>LEA Policy</vt:lpstr>
      <vt:lpstr>Reservation of Funds</vt:lpstr>
      <vt:lpstr>Reservation of Funds</vt:lpstr>
      <vt:lpstr>Reservation of Funds</vt:lpstr>
      <vt:lpstr>Reservation of Funds</vt:lpstr>
      <vt:lpstr>Reservation of Funds</vt:lpstr>
      <vt:lpstr>Reservation of Funds</vt:lpstr>
      <vt:lpstr>School Policy</vt:lpstr>
      <vt:lpstr>School Policy</vt:lpstr>
      <vt:lpstr>School Policy</vt:lpstr>
      <vt:lpstr>School Policy</vt:lpstr>
      <vt:lpstr>School Policy</vt:lpstr>
      <vt:lpstr>School Policy Involvement</vt:lpstr>
      <vt:lpstr>School Policy Involvement</vt:lpstr>
      <vt:lpstr>School Policy Involvement</vt:lpstr>
      <vt:lpstr>School Policy Involvement  </vt:lpstr>
      <vt:lpstr>School Policy Involvement </vt:lpstr>
      <vt:lpstr>School-Parent Compact</vt:lpstr>
      <vt:lpstr>School-Parent Compact </vt:lpstr>
      <vt:lpstr>School-Parent Compact </vt:lpstr>
      <vt:lpstr>School-Parent Compact </vt:lpstr>
      <vt:lpstr>School-Parent Compact </vt:lpstr>
      <vt:lpstr>Building Capacity</vt:lpstr>
      <vt:lpstr>Building Capacity</vt:lpstr>
      <vt:lpstr>Building Capacity</vt:lpstr>
      <vt:lpstr>Building Capacity</vt:lpstr>
      <vt:lpstr>Building Capacity</vt:lpstr>
      <vt:lpstr>Building Capacity</vt:lpstr>
      <vt:lpstr>Building Capacity</vt:lpstr>
      <vt:lpstr>Building Capacity</vt:lpstr>
      <vt:lpstr>Building Capacity</vt:lpstr>
      <vt:lpstr>Building Capacity</vt:lpstr>
      <vt:lpstr>Building Capacity</vt:lpstr>
      <vt:lpstr>Building Capacity</vt:lpstr>
      <vt:lpstr>Accessibility</vt:lpstr>
      <vt:lpstr>Accessibility</vt:lpstr>
      <vt:lpstr>Accessibility</vt:lpstr>
      <vt:lpstr>Review</vt:lpstr>
      <vt:lpstr>Review</vt:lpstr>
      <vt:lpstr>Resources</vt:lpstr>
      <vt:lpstr>PowerPoint Presentation</vt:lpstr>
      <vt:lpstr>FRAUD, WASTE, or ABUSE</vt:lpstr>
    </vt:vector>
  </TitlesOfParts>
  <Company>Department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Janine Whited</dc:creator>
  <cp:lastModifiedBy>Brinn Obermiller</cp:lastModifiedBy>
  <cp:revision>42</cp:revision>
  <dcterms:created xsi:type="dcterms:W3CDTF">2016-01-23T14:09:42Z</dcterms:created>
  <dcterms:modified xsi:type="dcterms:W3CDTF">2017-02-28T23:01:48Z</dcterms:modified>
</cp:coreProperties>
</file>