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sldIdLst>
    <p:sldId id="256" r:id="rId5"/>
    <p:sldId id="26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1" r:id="rId31"/>
    <p:sldId id="342" r:id="rId32"/>
    <p:sldId id="343" r:id="rId33"/>
    <p:sldId id="344" r:id="rId34"/>
    <p:sldId id="345" r:id="rId35"/>
    <p:sldId id="346" r:id="rId36"/>
    <p:sldId id="352" r:id="rId37"/>
    <p:sldId id="347" r:id="rId38"/>
    <p:sldId id="348" r:id="rId39"/>
    <p:sldId id="349" r:id="rId40"/>
    <p:sldId id="350" r:id="rId41"/>
    <p:sldId id="35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eva Taylor" initials="GT" lastIdx="17" clrIdx="0">
    <p:extLst>
      <p:ext uri="{19B8F6BF-5375-455C-9EA6-DF929625EA0E}">
        <p15:presenceInfo xmlns:p15="http://schemas.microsoft.com/office/powerpoint/2012/main" userId="S-1-5-21-2149558826-3324038498-27948981-3336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365D"/>
    <a:srgbClr val="EE3524"/>
    <a:srgbClr val="000000"/>
    <a:srgbClr val="6E7073"/>
    <a:srgbClr val="CDCDCD"/>
    <a:srgbClr val="EEEEEE"/>
    <a:srgbClr val="174A7C"/>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91" autoAdjust="0"/>
    <p:restoredTop sz="94660"/>
  </p:normalViewPr>
  <p:slideViewPr>
    <p:cSldViewPr>
      <p:cViewPr varScale="1">
        <p:scale>
          <a:sx n="74" d="100"/>
          <a:sy n="74" d="100"/>
        </p:scale>
        <p:origin x="9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Christian" userId="S::erin.christian6179@tnedu.gov::9b339262-39e6-4430-ae4a-e1a4d8449e6c" providerId="AD" clId="Web-{21109174-2F7B-950C-3D35-C870A61B17F4}"/>
    <pc:docChg chg="modSld">
      <pc:chgData name="Erin Christian" userId="S::erin.christian6179@tnedu.gov::9b339262-39e6-4430-ae4a-e1a4d8449e6c" providerId="AD" clId="Web-{21109174-2F7B-950C-3D35-C870A61B17F4}" dt="2018-12-06T04:04:41.350" v="16" actId="20577"/>
      <pc:docMkLst>
        <pc:docMk/>
      </pc:docMkLst>
      <pc:sldChg chg="modSp">
        <pc:chgData name="Erin Christian" userId="S::erin.christian6179@tnedu.gov::9b339262-39e6-4430-ae4a-e1a4d8449e6c" providerId="AD" clId="Web-{21109174-2F7B-950C-3D35-C870A61B17F4}" dt="2018-12-06T04:04:41.350" v="15" actId="20577"/>
        <pc:sldMkLst>
          <pc:docMk/>
          <pc:sldMk cId="173367305" sldId="316"/>
        </pc:sldMkLst>
        <pc:spChg chg="mod">
          <ac:chgData name="Erin Christian" userId="S::erin.christian6179@tnedu.gov::9b339262-39e6-4430-ae4a-e1a4d8449e6c" providerId="AD" clId="Web-{21109174-2F7B-950C-3D35-C870A61B17F4}" dt="2018-12-06T04:04:41.350" v="15" actId="20577"/>
          <ac:spMkLst>
            <pc:docMk/>
            <pc:sldMk cId="173367305" sldId="316"/>
            <ac:spMk id="2" creationId="{00000000-0000-0000-0000-000000000000}"/>
          </ac:spMkLst>
        </pc:spChg>
      </pc:sldChg>
      <pc:sldChg chg="mod modShow">
        <pc:chgData name="Erin Christian" userId="S::erin.christian6179@tnedu.gov::9b339262-39e6-4430-ae4a-e1a4d8449e6c" providerId="AD" clId="Web-{21109174-2F7B-950C-3D35-C870A61B17F4}" dt="2018-12-06T03:53:06.114" v="0"/>
        <pc:sldMkLst>
          <pc:docMk/>
          <pc:sldMk cId="2275027439" sldId="323"/>
        </pc:sldMkLst>
      </pc:sldChg>
      <pc:sldChg chg="mod modShow">
        <pc:chgData name="Erin Christian" userId="S::erin.christian6179@tnedu.gov::9b339262-39e6-4430-ae4a-e1a4d8449e6c" providerId="AD" clId="Web-{21109174-2F7B-950C-3D35-C870A61B17F4}" dt="2018-12-06T03:53:10.958" v="1"/>
        <pc:sldMkLst>
          <pc:docMk/>
          <pc:sldMk cId="1215016685" sldId="324"/>
        </pc:sldMkLst>
      </pc:sldChg>
      <pc:sldChg chg="mod modShow">
        <pc:chgData name="Erin Christian" userId="S::erin.christian6179@tnedu.gov::9b339262-39e6-4430-ae4a-e1a4d8449e6c" providerId="AD" clId="Web-{21109174-2F7B-950C-3D35-C870A61B17F4}" dt="2018-12-06T04:02:23.287" v="2"/>
        <pc:sldMkLst>
          <pc:docMk/>
          <pc:sldMk cId="460742340" sldId="343"/>
        </pc:sldMkLst>
      </pc:sldChg>
      <pc:sldChg chg="modSp">
        <pc:chgData name="Erin Christian" userId="S::erin.christian6179@tnedu.gov::9b339262-39e6-4430-ae4a-e1a4d8449e6c" providerId="AD" clId="Web-{21109174-2F7B-950C-3D35-C870A61B17F4}" dt="2018-12-06T04:04:27.178" v="9" actId="20577"/>
        <pc:sldMkLst>
          <pc:docMk/>
          <pc:sldMk cId="757792408" sldId="348"/>
        </pc:sldMkLst>
        <pc:spChg chg="mod">
          <ac:chgData name="Erin Christian" userId="S::erin.christian6179@tnedu.gov::9b339262-39e6-4430-ae4a-e1a4d8449e6c" providerId="AD" clId="Web-{21109174-2F7B-950C-3D35-C870A61B17F4}" dt="2018-12-06T04:04:27.178" v="9" actId="20577"/>
          <ac:spMkLst>
            <pc:docMk/>
            <pc:sldMk cId="757792408" sldId="348"/>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0764A-B111-44B3-AE37-A9C6790043FE}" type="datetimeFigureOut">
              <a:rPr lang="en-US" smtClean="0"/>
              <a:t>12/7/2018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C1CD0-D833-4B0D-BF33-74A8E63C0BDA}" type="slidenum">
              <a:rPr lang="en-US" smtClean="0"/>
              <a:t>‹#›</a:t>
            </a:fld>
            <a:endParaRPr lang="en-US"/>
          </a:p>
        </p:txBody>
      </p:sp>
    </p:spTree>
    <p:extLst>
      <p:ext uri="{BB962C8B-B14F-4D97-AF65-F5344CB8AC3E}">
        <p14:creationId xmlns:p14="http://schemas.microsoft.com/office/powerpoint/2010/main" val="2097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4597" y="3810000"/>
            <a:ext cx="7772400" cy="1470025"/>
          </a:xfrm>
        </p:spPr>
        <p:txBody>
          <a:bodyPr>
            <a:normAutofit/>
          </a:bodyPr>
          <a:lstStyle>
            <a:lvl1pPr algn="ctr">
              <a:defRPr sz="4000"/>
            </a:lvl1pPr>
          </a:lstStyle>
          <a:p>
            <a:r>
              <a:rPr lang="en-US" dirty="0"/>
              <a:t>Insert Presentation Title</a:t>
            </a:r>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If applicable, insert sub-title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1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4597" y="3810000"/>
            <a:ext cx="7772400" cy="2209800"/>
          </a:xfrm>
        </p:spPr>
        <p:txBody>
          <a:bodyPr>
            <a:normAutofit/>
          </a:bodyPr>
          <a:lstStyle>
            <a:lvl1pPr algn="ctr">
              <a:defRPr sz="2800" baseline="0"/>
            </a:lvl1pPr>
          </a:lstStyle>
          <a:p>
            <a:r>
              <a:rPr lang="en-US" dirty="0"/>
              <a:t>Insert Presenter Name</a:t>
            </a:r>
            <a:br>
              <a:rPr lang="en-US" dirty="0"/>
            </a:br>
            <a:r>
              <a:rPr lang="en-US" dirty="0"/>
              <a:t>Title</a:t>
            </a:r>
            <a:br>
              <a:rPr lang="en-US" dirty="0"/>
            </a:br>
            <a:r>
              <a:rPr lang="en-US" dirty="0"/>
              <a:t>Team/Office/Division</a:t>
            </a:r>
            <a:br>
              <a:rPr lang="en-US" dirty="0"/>
            </a:br>
            <a:r>
              <a:rPr lang="en-US" dirty="0"/>
              <a:t>Email Address</a:t>
            </a:r>
            <a:br>
              <a:rPr lang="en-US" dirty="0"/>
            </a:br>
            <a:r>
              <a:rPr lang="en-US" dirty="0"/>
              <a:t>Phone Number</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172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noAutofit/>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a:t>Insert Slide Heading </a:t>
            </a:r>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Rectangle 3"/>
          <p:cNvSpPr/>
          <p:nvPr userDrawn="1"/>
        </p:nvSpPr>
        <p:spPr>
          <a:xfrm>
            <a:off x="0" y="1143000"/>
            <a:ext cx="9144000" cy="76200"/>
          </a:xfrm>
          <a:prstGeom prst="rect">
            <a:avLst/>
          </a:prstGeom>
          <a:solidFill>
            <a:srgbClr val="EE3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99" y="5999375"/>
            <a:ext cx="3148295" cy="858625"/>
          </a:xfrm>
          <a:prstGeom prst="rect">
            <a:avLst/>
          </a:prstGeom>
        </p:spPr>
      </p:pic>
    </p:spTree>
    <p:extLst>
      <p:ext uri="{BB962C8B-B14F-4D97-AF65-F5344CB8AC3E}">
        <p14:creationId xmlns:p14="http://schemas.microsoft.com/office/powerpoint/2010/main" val="120270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341437"/>
            <a:ext cx="4114800" cy="4525963"/>
          </a:xfrm>
        </p:spPr>
        <p:txBody>
          <a:bodyPr>
            <a:noAutofit/>
          </a:bodyPr>
          <a:lstStyle>
            <a:lvl1pPr>
              <a:defRPr sz="2200" baseline="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a:t>Insert Slide Heading</a:t>
            </a:r>
          </a:p>
        </p:txBody>
      </p:sp>
      <p:sp>
        <p:nvSpPr>
          <p:cNvPr id="10" name="Content Placeholder 2"/>
          <p:cNvSpPr>
            <a:spLocks noGrp="1"/>
          </p:cNvSpPr>
          <p:nvPr>
            <p:ph sz="half" idx="13" hasCustomPrompt="1"/>
          </p:nvPr>
        </p:nvSpPr>
        <p:spPr>
          <a:xfrm>
            <a:off x="4572000" y="1341437"/>
            <a:ext cx="4114800" cy="4525963"/>
          </a:xfrm>
        </p:spPr>
        <p:txBody>
          <a:bodyPr>
            <a:noAutofit/>
          </a:bodyPr>
          <a:lstStyle>
            <a:lvl1pPr>
              <a:defRPr sz="22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14" name="Rectangle 13"/>
          <p:cNvSpPr/>
          <p:nvPr userDrawn="1"/>
        </p:nvSpPr>
        <p:spPr>
          <a:xfrm>
            <a:off x="0" y="1143000"/>
            <a:ext cx="9144000" cy="76200"/>
          </a:xfrm>
          <a:prstGeom prst="rect">
            <a:avLst/>
          </a:prstGeom>
          <a:solidFill>
            <a:srgbClr val="EE3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99" y="5999375"/>
            <a:ext cx="3148295" cy="858625"/>
          </a:xfrm>
          <a:prstGeom prst="rect">
            <a:avLst/>
          </a:prstGeom>
        </p:spPr>
      </p:pic>
    </p:spTree>
    <p:extLst>
      <p:ext uri="{BB962C8B-B14F-4D97-AF65-F5344CB8AC3E}">
        <p14:creationId xmlns:p14="http://schemas.microsoft.com/office/powerpoint/2010/main" val="92959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4000" baseline="0"/>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7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99" y="5999375"/>
            <a:ext cx="3148295" cy="858625"/>
          </a:xfrm>
          <a:prstGeom prst="rect">
            <a:avLst/>
          </a:prstGeom>
        </p:spPr>
      </p:pic>
    </p:spTree>
    <p:extLst>
      <p:ext uri="{BB962C8B-B14F-4D97-AF65-F5344CB8AC3E}">
        <p14:creationId xmlns:p14="http://schemas.microsoft.com/office/powerpoint/2010/main" val="143266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a:t>Insert Slide Heading</a:t>
            </a:r>
          </a:p>
        </p:txBody>
      </p:sp>
      <p:sp>
        <p:nvSpPr>
          <p:cNvPr id="5" name="Rectangle 4"/>
          <p:cNvSpPr/>
          <p:nvPr userDrawn="1"/>
        </p:nvSpPr>
        <p:spPr>
          <a:xfrm>
            <a:off x="0" y="1143000"/>
            <a:ext cx="9144000" cy="76200"/>
          </a:xfrm>
          <a:prstGeom prst="rect">
            <a:avLst/>
          </a:prstGeom>
          <a:solidFill>
            <a:srgbClr val="EE3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76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457200" y="3898900"/>
            <a:ext cx="8305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i="1" dirty="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upon their chosen path in life.</a:t>
            </a: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B365D"/>
                </a:solidFill>
                <a:latin typeface="Arial" panose="020B0604020202020204" pitchFamily="34" charset="0"/>
                <a:cs typeface="Arial" panose="020B0604020202020204" pitchFamily="34" charset="0"/>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8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0542679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9" r:id="rId5"/>
    <p:sldLayoutId id="2147483655" r:id="rId6"/>
    <p:sldLayoutId id="2147483658" r:id="rId7"/>
    <p:sldLayoutId id="2147483660" r:id="rId8"/>
  </p:sldLayoutIdLst>
  <p:hf hdr="0" ftr="0" dt="0"/>
  <p:txStyles>
    <p:titleStyle>
      <a:lvl1pPr algn="l" defTabSz="914400" rtl="0" eaLnBrk="1" latinLnBrk="0" hangingPunct="1">
        <a:spcBef>
          <a:spcPct val="0"/>
        </a:spcBef>
        <a:buNone/>
        <a:defRPr sz="3200" b="1" kern="1200">
          <a:solidFill>
            <a:schemeClr val="bg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rgbClr val="000000"/>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rgbClr val="000000"/>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rgbClr val="000000"/>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rgbClr val="000000"/>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rgbClr val="000000"/>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3.xml"/><Relationship Id="rId4" Type="http://schemas.openxmlformats.org/officeDocument/2006/relationships/image" Target="../media/image9.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2.ed.gov/policy/elsec/leg/essa/edhhsfostercarenonregulatorguide.pdf" TargetMode="External"/><Relationship Id="rId7" Type="http://schemas.openxmlformats.org/officeDocument/2006/relationships/hyperlink" Target="https://neglected-delinquent.ed.gov/" TargetMode="External"/><Relationship Id="rId2" Type="http://schemas.openxmlformats.org/officeDocument/2006/relationships/hyperlink" Target="http://www2.ed.gov/about/inits/ed/foster-care/youth-transition-toolkit.pdf" TargetMode="External"/><Relationship Id="rId1" Type="http://schemas.openxmlformats.org/officeDocument/2006/relationships/slideLayout" Target="../slideLayouts/slideLayout3.xml"/><Relationship Id="rId6" Type="http://schemas.openxmlformats.org/officeDocument/2006/relationships/hyperlink" Target="http://www.fostercareandeducation.org/AreasofFocus/BlueprintforChange.aspx" TargetMode="External"/><Relationship Id="rId5" Type="http://schemas.openxmlformats.org/officeDocument/2006/relationships/hyperlink" Target="http://www.fostercareandeducation.org/DesktopModules/Bring2mind/DMX/Download.aspx?portalid=0&amp;EntryId=2100&amp;Command=Core_Download" TargetMode="External"/><Relationship Id="rId4" Type="http://schemas.openxmlformats.org/officeDocument/2006/relationships/hyperlink" Target="http://www.naehcy.org/educational-resources/essa"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597" y="4092575"/>
            <a:ext cx="7772400" cy="1470025"/>
          </a:xfrm>
        </p:spPr>
        <p:txBody>
          <a:bodyPr>
            <a:normAutofit fontScale="90000"/>
          </a:bodyPr>
          <a:lstStyle/>
          <a:p>
            <a:r>
              <a:rPr lang="en-US" dirty="0"/>
              <a:t>Foster Care Overview and Requirements for Transportation Procedures</a:t>
            </a:r>
          </a:p>
        </p:txBody>
      </p:sp>
      <p:sp>
        <p:nvSpPr>
          <p:cNvPr id="4" name="Text Placeholder 3"/>
          <p:cNvSpPr>
            <a:spLocks noGrp="1"/>
          </p:cNvSpPr>
          <p:nvPr>
            <p:ph type="body" sz="quarter" idx="4294967295"/>
          </p:nvPr>
        </p:nvSpPr>
        <p:spPr>
          <a:xfrm>
            <a:off x="2056799" y="6400800"/>
            <a:ext cx="5030403" cy="381000"/>
          </a:xfrm>
        </p:spPr>
        <p:txBody>
          <a:bodyPr>
            <a:noAutofit/>
          </a:bodyPr>
          <a:lstStyle/>
          <a:p>
            <a:pPr marL="0" indent="0" algn="ctr">
              <a:buNone/>
            </a:pPr>
            <a:r>
              <a:rPr lang="en-US" sz="1600" dirty="0">
                <a:solidFill>
                  <a:srgbClr val="1B365D"/>
                </a:solidFill>
              </a:rPr>
              <a:t>December 2018</a:t>
            </a:r>
          </a:p>
        </p:txBody>
      </p:sp>
    </p:spTree>
    <p:extLst>
      <p:ext uri="{BB962C8B-B14F-4D97-AF65-F5344CB8AC3E}">
        <p14:creationId xmlns:p14="http://schemas.microsoft.com/office/powerpoint/2010/main" val="343270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a:t>Foster Care Educational Stability Overview</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10</a:t>
            </a:fld>
            <a:endParaRPr lang="en-US" dirty="0"/>
          </a:p>
        </p:txBody>
      </p:sp>
      <p:pic>
        <p:nvPicPr>
          <p:cNvPr id="5" name="Content Placeholder 4" descr="TN ESSA Foster Care Process.pdf - Adobe Acrobat Pro DC"/>
          <p:cNvPicPr>
            <a:picLocks noGrp="1" noChangeAspect="1"/>
          </p:cNvPicPr>
          <p:nvPr>
            <p:ph idx="1"/>
          </p:nvPr>
        </p:nvPicPr>
        <p:blipFill rotWithShape="1">
          <a:blip r:embed="rId2">
            <a:extLst>
              <a:ext uri="{28A0092B-C50C-407E-A947-70E740481C1C}">
                <a14:useLocalDpi xmlns:a14="http://schemas.microsoft.com/office/drawing/2010/main" val="0"/>
              </a:ext>
            </a:extLst>
          </a:blip>
          <a:srcRect l="2141" t="28979" r="3632"/>
          <a:stretch/>
        </p:blipFill>
        <p:spPr>
          <a:xfrm>
            <a:off x="0" y="1981200"/>
            <a:ext cx="3048000" cy="3352800"/>
          </a:xfrm>
        </p:spPr>
      </p:pic>
      <p:pic>
        <p:nvPicPr>
          <p:cNvPr id="6" name="Content Placeholder 4" descr="TN ESSA Foster Care Process.pdf - Adobe Acrobat Pro DC"/>
          <p:cNvPicPr>
            <a:picLocks noChangeAspect="1"/>
          </p:cNvPicPr>
          <p:nvPr/>
        </p:nvPicPr>
        <p:blipFill rotWithShape="1">
          <a:blip r:embed="rId3">
            <a:extLst>
              <a:ext uri="{28A0092B-C50C-407E-A947-70E740481C1C}">
                <a14:useLocalDpi xmlns:a14="http://schemas.microsoft.com/office/drawing/2010/main" val="0"/>
              </a:ext>
            </a:extLst>
          </a:blip>
          <a:srcRect l="2635" t="16836" r="3736"/>
          <a:stretch/>
        </p:blipFill>
        <p:spPr>
          <a:xfrm>
            <a:off x="3023016" y="1752600"/>
            <a:ext cx="3225384" cy="3581400"/>
          </a:xfrm>
          <a:prstGeom prst="rect">
            <a:avLst/>
          </a:prstGeom>
        </p:spPr>
      </p:pic>
      <p:pic>
        <p:nvPicPr>
          <p:cNvPr id="7" name="Content Placeholder 4" descr="TN ESSA Foster Care Process.pdf - Adobe Acrobat Pro DC"/>
          <p:cNvPicPr>
            <a:picLocks noChangeAspect="1"/>
          </p:cNvPicPr>
          <p:nvPr/>
        </p:nvPicPr>
        <p:blipFill rotWithShape="1">
          <a:blip r:embed="rId4">
            <a:extLst>
              <a:ext uri="{28A0092B-C50C-407E-A947-70E740481C1C}">
                <a14:useLocalDpi xmlns:a14="http://schemas.microsoft.com/office/drawing/2010/main" val="0"/>
              </a:ext>
            </a:extLst>
          </a:blip>
          <a:srcRect l="2635" t="30305" r="3736"/>
          <a:stretch/>
        </p:blipFill>
        <p:spPr>
          <a:xfrm>
            <a:off x="6248400" y="1757597"/>
            <a:ext cx="2895600" cy="3581400"/>
          </a:xfrm>
          <a:prstGeom prst="rect">
            <a:avLst/>
          </a:prstGeom>
        </p:spPr>
      </p:pic>
    </p:spTree>
    <p:extLst>
      <p:ext uri="{BB962C8B-B14F-4D97-AF65-F5344CB8AC3E}">
        <p14:creationId xmlns:p14="http://schemas.microsoft.com/office/powerpoint/2010/main" val="2275027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382000" cy="4449763"/>
          </a:xfrm>
        </p:spPr>
        <p:txBody>
          <a:bodyPr>
            <a:normAutofit lnSpcReduction="10000"/>
          </a:bodyPr>
          <a:lstStyle/>
          <a:p>
            <a:pPr>
              <a:lnSpc>
                <a:spcPct val="80000"/>
              </a:lnSpc>
              <a:spcAft>
                <a:spcPts val="1200"/>
              </a:spcAft>
              <a:buNone/>
            </a:pPr>
            <a:r>
              <a:rPr lang="en-US" altLang="en-US" b="1" u="sng" dirty="0"/>
              <a:t>Goal 1</a:t>
            </a:r>
            <a:r>
              <a:rPr lang="en-US" altLang="en-US" b="1" dirty="0"/>
              <a:t>:  Remain in the Same School</a:t>
            </a:r>
          </a:p>
          <a:p>
            <a:pPr>
              <a:lnSpc>
                <a:spcPct val="80000"/>
              </a:lnSpc>
              <a:spcAft>
                <a:spcPts val="1200"/>
              </a:spcAft>
              <a:buNone/>
            </a:pPr>
            <a:r>
              <a:rPr lang="en-US" altLang="en-US" b="1" u="sng" dirty="0"/>
              <a:t>Goal 2</a:t>
            </a:r>
            <a:r>
              <a:rPr lang="en-US" altLang="en-US" b="1" dirty="0"/>
              <a:t>:  Seamless Transitions Between Schools</a:t>
            </a:r>
          </a:p>
          <a:p>
            <a:pPr>
              <a:lnSpc>
                <a:spcPct val="80000"/>
              </a:lnSpc>
              <a:spcAft>
                <a:spcPts val="1200"/>
              </a:spcAft>
              <a:buNone/>
            </a:pPr>
            <a:r>
              <a:rPr lang="en-US" altLang="en-US" b="1" u="sng" dirty="0"/>
              <a:t>Goal 3</a:t>
            </a:r>
            <a:r>
              <a:rPr lang="en-US" altLang="en-US" b="1" dirty="0"/>
              <a:t>:  Young Children are Ready to Learn</a:t>
            </a:r>
          </a:p>
          <a:p>
            <a:pPr>
              <a:lnSpc>
                <a:spcPct val="80000"/>
              </a:lnSpc>
              <a:spcAft>
                <a:spcPts val="1200"/>
              </a:spcAft>
              <a:buNone/>
            </a:pPr>
            <a:r>
              <a:rPr lang="en-US" altLang="en-US" b="1" u="sng" dirty="0"/>
              <a:t>Goal 4</a:t>
            </a:r>
            <a:r>
              <a:rPr lang="en-US" altLang="en-US" b="1" dirty="0"/>
              <a:t>:  Equal Access to the School Experience</a:t>
            </a:r>
            <a:endParaRPr lang="en-US" altLang="en-US" b="1" u="sng" dirty="0"/>
          </a:p>
          <a:p>
            <a:pPr>
              <a:lnSpc>
                <a:spcPct val="80000"/>
              </a:lnSpc>
              <a:spcAft>
                <a:spcPts val="1200"/>
              </a:spcAft>
              <a:buNone/>
            </a:pPr>
            <a:r>
              <a:rPr lang="en-US" altLang="en-US" b="1" u="sng" dirty="0"/>
              <a:t>Goal 5</a:t>
            </a:r>
            <a:r>
              <a:rPr lang="en-US" altLang="en-US" b="1" dirty="0"/>
              <a:t>:  School Dropout, Truancy, and Disciplinary 	    Actions Addressed</a:t>
            </a:r>
          </a:p>
          <a:p>
            <a:pPr>
              <a:lnSpc>
                <a:spcPct val="80000"/>
              </a:lnSpc>
              <a:spcAft>
                <a:spcPts val="1200"/>
              </a:spcAft>
              <a:buNone/>
            </a:pPr>
            <a:r>
              <a:rPr lang="en-US" altLang="en-US" b="1" u="sng" dirty="0"/>
              <a:t>Goal 6</a:t>
            </a:r>
            <a:r>
              <a:rPr lang="en-US" altLang="en-US" b="1" dirty="0"/>
              <a:t>:  Involving and Empowering Youth </a:t>
            </a:r>
          </a:p>
          <a:p>
            <a:pPr>
              <a:lnSpc>
                <a:spcPct val="80000"/>
              </a:lnSpc>
              <a:spcAft>
                <a:spcPts val="1200"/>
              </a:spcAft>
              <a:buNone/>
            </a:pPr>
            <a:r>
              <a:rPr lang="en-US" altLang="en-US" b="1" u="sng" dirty="0"/>
              <a:t>Goal 7</a:t>
            </a:r>
            <a:r>
              <a:rPr lang="en-US" altLang="en-US" b="1" dirty="0"/>
              <a:t>:  Supportive Adults as Advocates and            	    Decision-makers</a:t>
            </a:r>
          </a:p>
          <a:p>
            <a:pPr>
              <a:lnSpc>
                <a:spcPct val="80000"/>
              </a:lnSpc>
              <a:spcAft>
                <a:spcPts val="1200"/>
              </a:spcAft>
              <a:buNone/>
            </a:pPr>
            <a:r>
              <a:rPr lang="en-US" altLang="en-US" b="1" u="sng" dirty="0"/>
              <a:t>Goal 8</a:t>
            </a:r>
            <a:r>
              <a:rPr lang="en-US" altLang="en-US" b="1" dirty="0"/>
              <a:t>:  Obtaining Postsecondary Education</a:t>
            </a:r>
          </a:p>
          <a:p>
            <a:endParaRPr lang="en-US" dirty="0"/>
          </a:p>
        </p:txBody>
      </p:sp>
      <p:sp>
        <p:nvSpPr>
          <p:cNvPr id="3" name="Title 2"/>
          <p:cNvSpPr>
            <a:spLocks noGrp="1"/>
          </p:cNvSpPr>
          <p:nvPr>
            <p:ph type="title"/>
          </p:nvPr>
        </p:nvSpPr>
        <p:spPr/>
        <p:txBody>
          <a:bodyPr>
            <a:normAutofit fontScale="90000"/>
          </a:bodyPr>
          <a:lstStyle/>
          <a:p>
            <a:r>
              <a:rPr lang="en-US" dirty="0"/>
              <a:t>Foster Care Blueprint for Change: Goals for Youth</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11</a:t>
            </a:fld>
            <a:endParaRPr lang="en-US" dirty="0"/>
          </a:p>
        </p:txBody>
      </p:sp>
    </p:spTree>
    <p:extLst>
      <p:ext uri="{BB962C8B-B14F-4D97-AF65-F5344CB8AC3E}">
        <p14:creationId xmlns:p14="http://schemas.microsoft.com/office/powerpoint/2010/main" val="1215016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 for LEAs Serving Youth in Foster Care  </a:t>
            </a:r>
          </a:p>
        </p:txBody>
      </p:sp>
    </p:spTree>
    <p:extLst>
      <p:ext uri="{BB962C8B-B14F-4D97-AF65-F5344CB8AC3E}">
        <p14:creationId xmlns:p14="http://schemas.microsoft.com/office/powerpoint/2010/main" val="152226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304800" y="1295400"/>
          <a:ext cx="8382000" cy="457200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tblGrid>
              <a:tr h="559055">
                <a:tc>
                  <a:txBody>
                    <a:bodyPr/>
                    <a:lstStyle/>
                    <a:p>
                      <a:pPr algn="ctr"/>
                      <a:r>
                        <a:rPr lang="en-US" dirty="0"/>
                        <a:t>Policies</a:t>
                      </a:r>
                    </a:p>
                  </a:txBody>
                  <a:tcPr/>
                </a:tc>
                <a:tc>
                  <a:txBody>
                    <a:bodyPr/>
                    <a:lstStyle/>
                    <a:p>
                      <a:pPr algn="ctr"/>
                      <a:r>
                        <a:rPr lang="en-US" dirty="0"/>
                        <a:t>Procedures</a:t>
                      </a:r>
                    </a:p>
                  </a:txBody>
                  <a:tcPr/>
                </a:tc>
                <a:extLst>
                  <a:ext uri="{0D108BD9-81ED-4DB2-BD59-A6C34878D82A}">
                    <a16:rowId xmlns:a16="http://schemas.microsoft.com/office/drawing/2014/main" xmlns="" val="10000"/>
                  </a:ext>
                </a:extLst>
              </a:tr>
              <a:tr h="559055">
                <a:tc>
                  <a:txBody>
                    <a:bodyPr/>
                    <a:lstStyle/>
                    <a:p>
                      <a:r>
                        <a:rPr lang="en-US" dirty="0">
                          <a:solidFill>
                            <a:schemeClr val="tx1"/>
                          </a:solidFill>
                        </a:rPr>
                        <a:t>Have widespread application</a:t>
                      </a:r>
                    </a:p>
                  </a:txBody>
                  <a:tcPr/>
                </a:tc>
                <a:tc>
                  <a:txBody>
                    <a:bodyPr/>
                    <a:lstStyle/>
                    <a:p>
                      <a:r>
                        <a:rPr lang="en-US" dirty="0">
                          <a:solidFill>
                            <a:schemeClr val="tx1"/>
                          </a:solidFill>
                        </a:rPr>
                        <a:t>Have a narrower focus</a:t>
                      </a:r>
                    </a:p>
                  </a:txBody>
                  <a:tcPr/>
                </a:tc>
                <a:extLst>
                  <a:ext uri="{0D108BD9-81ED-4DB2-BD59-A6C34878D82A}">
                    <a16:rowId xmlns:a16="http://schemas.microsoft.com/office/drawing/2014/main" xmlns="" val="10001"/>
                  </a:ext>
                </a:extLst>
              </a:tr>
              <a:tr h="964945">
                <a:tc>
                  <a:txBody>
                    <a:bodyPr/>
                    <a:lstStyle/>
                    <a:p>
                      <a:r>
                        <a:rPr lang="en-US" dirty="0">
                          <a:solidFill>
                            <a:schemeClr val="tx1"/>
                          </a:solidFill>
                        </a:rPr>
                        <a:t>Are non-negotiable, change infrequently</a:t>
                      </a:r>
                    </a:p>
                  </a:txBody>
                  <a:tcPr/>
                </a:tc>
                <a:tc>
                  <a:txBody>
                    <a:bodyPr/>
                    <a:lstStyle/>
                    <a:p>
                      <a:r>
                        <a:rPr lang="en-US" dirty="0">
                          <a:solidFill>
                            <a:schemeClr val="tx1"/>
                          </a:solidFill>
                        </a:rPr>
                        <a:t>Are subject to change and continuous improvement </a:t>
                      </a:r>
                    </a:p>
                  </a:txBody>
                  <a:tcPr/>
                </a:tc>
                <a:extLst>
                  <a:ext uri="{0D108BD9-81ED-4DB2-BD59-A6C34878D82A}">
                    <a16:rowId xmlns:a16="http://schemas.microsoft.com/office/drawing/2014/main" xmlns="" val="10002"/>
                  </a:ext>
                </a:extLst>
              </a:tr>
              <a:tr h="964945">
                <a:tc>
                  <a:txBody>
                    <a:bodyPr/>
                    <a:lstStyle/>
                    <a:p>
                      <a:r>
                        <a:rPr lang="en-US" dirty="0">
                          <a:solidFill>
                            <a:schemeClr val="tx1"/>
                          </a:solidFill>
                        </a:rPr>
                        <a:t>Are expressed in broad</a:t>
                      </a:r>
                      <a:r>
                        <a:rPr lang="en-US" baseline="0" dirty="0">
                          <a:solidFill>
                            <a:schemeClr val="tx1"/>
                          </a:solidFill>
                        </a:rPr>
                        <a:t> terms</a:t>
                      </a:r>
                      <a:endParaRPr lang="en-US" dirty="0">
                        <a:solidFill>
                          <a:schemeClr val="tx1"/>
                        </a:solidFill>
                      </a:endParaRPr>
                    </a:p>
                  </a:txBody>
                  <a:tcPr/>
                </a:tc>
                <a:tc>
                  <a:txBody>
                    <a:bodyPr/>
                    <a:lstStyle/>
                    <a:p>
                      <a:r>
                        <a:rPr lang="en-US" dirty="0">
                          <a:solidFill>
                            <a:schemeClr val="tx1"/>
                          </a:solidFill>
                        </a:rPr>
                        <a:t>Are a more detailed description of activities </a:t>
                      </a:r>
                    </a:p>
                  </a:txBody>
                  <a:tcPr/>
                </a:tc>
                <a:extLst>
                  <a:ext uri="{0D108BD9-81ED-4DB2-BD59-A6C34878D82A}">
                    <a16:rowId xmlns:a16="http://schemas.microsoft.com/office/drawing/2014/main" xmlns="" val="10003"/>
                  </a:ext>
                </a:extLst>
              </a:tr>
              <a:tr h="964945">
                <a:tc>
                  <a:txBody>
                    <a:bodyPr/>
                    <a:lstStyle/>
                    <a:p>
                      <a:r>
                        <a:rPr lang="en-US" dirty="0">
                          <a:solidFill>
                            <a:schemeClr val="tx1"/>
                          </a:solidFill>
                        </a:rPr>
                        <a:t>Are statements of what and/or why</a:t>
                      </a:r>
                    </a:p>
                  </a:txBody>
                  <a:tcPr/>
                </a:tc>
                <a:tc>
                  <a:txBody>
                    <a:bodyPr/>
                    <a:lstStyle/>
                    <a:p>
                      <a:r>
                        <a:rPr lang="en-US" dirty="0">
                          <a:solidFill>
                            <a:schemeClr val="tx1"/>
                          </a:solidFill>
                        </a:rPr>
                        <a:t>Are statements of how, when and/or</a:t>
                      </a:r>
                      <a:r>
                        <a:rPr lang="en-US" baseline="0" dirty="0">
                          <a:solidFill>
                            <a:schemeClr val="tx1"/>
                          </a:solidFill>
                        </a:rPr>
                        <a:t> who &amp; sometimes what </a:t>
                      </a:r>
                      <a:endParaRPr lang="en-US" dirty="0">
                        <a:solidFill>
                          <a:schemeClr val="tx1"/>
                        </a:solidFill>
                      </a:endParaRPr>
                    </a:p>
                  </a:txBody>
                  <a:tcPr/>
                </a:tc>
                <a:extLst>
                  <a:ext uri="{0D108BD9-81ED-4DB2-BD59-A6C34878D82A}">
                    <a16:rowId xmlns:a16="http://schemas.microsoft.com/office/drawing/2014/main" xmlns="" val="10004"/>
                  </a:ext>
                </a:extLst>
              </a:tr>
              <a:tr h="559055">
                <a:tc>
                  <a:txBody>
                    <a:bodyPr/>
                    <a:lstStyle/>
                    <a:p>
                      <a:r>
                        <a:rPr lang="en-US" dirty="0">
                          <a:solidFill>
                            <a:schemeClr val="tx1"/>
                          </a:solidFill>
                        </a:rPr>
                        <a:t>Answer major operational issues</a:t>
                      </a:r>
                    </a:p>
                  </a:txBody>
                  <a:tcPr/>
                </a:tc>
                <a:tc>
                  <a:txBody>
                    <a:bodyPr/>
                    <a:lstStyle/>
                    <a:p>
                      <a:r>
                        <a:rPr lang="en-US" dirty="0">
                          <a:solidFill>
                            <a:schemeClr val="tx1"/>
                          </a:solidFill>
                        </a:rPr>
                        <a:t>Detail</a:t>
                      </a:r>
                      <a:r>
                        <a:rPr lang="en-US" baseline="0" dirty="0">
                          <a:solidFill>
                            <a:schemeClr val="tx1"/>
                          </a:solidFill>
                        </a:rPr>
                        <a:t> a process</a:t>
                      </a:r>
                      <a:endParaRPr lang="en-US" dirty="0">
                        <a:solidFill>
                          <a:schemeClr val="tx1"/>
                        </a:solidFill>
                      </a:endParaRPr>
                    </a:p>
                  </a:txBody>
                  <a:tcPr/>
                </a:tc>
                <a:extLst>
                  <a:ext uri="{0D108BD9-81ED-4DB2-BD59-A6C34878D82A}">
                    <a16:rowId xmlns:a16="http://schemas.microsoft.com/office/drawing/2014/main" xmlns="" val="10005"/>
                  </a:ext>
                </a:extLst>
              </a:tr>
            </a:tbl>
          </a:graphicData>
        </a:graphic>
      </p:graphicFrame>
      <p:sp>
        <p:nvSpPr>
          <p:cNvPr id="3" name="Title 2"/>
          <p:cNvSpPr>
            <a:spLocks noGrp="1"/>
          </p:cNvSpPr>
          <p:nvPr>
            <p:ph type="title"/>
          </p:nvPr>
        </p:nvSpPr>
        <p:spPr/>
        <p:txBody>
          <a:bodyPr/>
          <a:lstStyle/>
          <a:p>
            <a:r>
              <a:rPr lang="en-US" dirty="0"/>
              <a:t>Policy vs. Procedure</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13</a:t>
            </a:fld>
            <a:endParaRPr lang="en-US" dirty="0"/>
          </a:p>
        </p:txBody>
      </p:sp>
    </p:spTree>
    <p:extLst>
      <p:ext uri="{BB962C8B-B14F-4D97-AF65-F5344CB8AC3E}">
        <p14:creationId xmlns:p14="http://schemas.microsoft.com/office/powerpoint/2010/main" val="3676468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Point of Contact</a:t>
            </a:r>
          </a:p>
          <a:p>
            <a:r>
              <a:rPr lang="en-US" dirty="0"/>
              <a:t>Best Interest Determination Meeting</a:t>
            </a:r>
          </a:p>
          <a:p>
            <a:r>
              <a:rPr lang="en-US" dirty="0"/>
              <a:t>Transportation</a:t>
            </a:r>
          </a:p>
          <a:p>
            <a:r>
              <a:rPr lang="en-US" dirty="0"/>
              <a:t>Enrollment</a:t>
            </a:r>
          </a:p>
          <a:p>
            <a:r>
              <a:rPr lang="en-US" dirty="0"/>
              <a:t>Training</a:t>
            </a:r>
          </a:p>
          <a:p>
            <a:r>
              <a:rPr lang="en-US" dirty="0"/>
              <a:t>Review Plan with DCS Educational Specialist</a:t>
            </a:r>
          </a:p>
          <a:p>
            <a:endParaRPr lang="en-US" dirty="0"/>
          </a:p>
        </p:txBody>
      </p:sp>
      <p:sp>
        <p:nvSpPr>
          <p:cNvPr id="3" name="Title 2"/>
          <p:cNvSpPr>
            <a:spLocks noGrp="1"/>
          </p:cNvSpPr>
          <p:nvPr>
            <p:ph type="title"/>
          </p:nvPr>
        </p:nvSpPr>
        <p:spPr/>
        <p:txBody>
          <a:bodyPr/>
          <a:lstStyle/>
          <a:p>
            <a:r>
              <a:rPr lang="en-US" dirty="0"/>
              <a:t>Components of LEA Procedures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14</a:t>
            </a:fld>
            <a:endParaRPr lang="en-US" dirty="0"/>
          </a:p>
        </p:txBody>
      </p:sp>
    </p:spTree>
    <p:extLst>
      <p:ext uri="{BB962C8B-B14F-4D97-AF65-F5344CB8AC3E}">
        <p14:creationId xmlns:p14="http://schemas.microsoft.com/office/powerpoint/2010/main" val="3787320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LEA POCs </a:t>
            </a:r>
            <a:r>
              <a:rPr lang="en-US" dirty="0"/>
              <a:t>should have the capacity and resources to guide the implementation of the ESSA provisions.</a:t>
            </a:r>
          </a:p>
          <a:p>
            <a:pPr lvl="1"/>
            <a:r>
              <a:rPr lang="en-US" dirty="0"/>
              <a:t>Each LEA should have a POC designated to coordinate services for all students in foster care. Responsibilities should include coordinating with regional DCS offices to develop a process for implementation of ESSA provisions.</a:t>
            </a:r>
          </a:p>
          <a:p>
            <a:endParaRPr lang="en-US" dirty="0"/>
          </a:p>
        </p:txBody>
      </p:sp>
      <p:sp>
        <p:nvSpPr>
          <p:cNvPr id="3" name="Title 2"/>
          <p:cNvSpPr>
            <a:spLocks noGrp="1"/>
          </p:cNvSpPr>
          <p:nvPr>
            <p:ph type="title"/>
          </p:nvPr>
        </p:nvSpPr>
        <p:spPr/>
        <p:txBody>
          <a:bodyPr/>
          <a:lstStyle/>
          <a:p>
            <a:r>
              <a:rPr lang="en-US" dirty="0"/>
              <a:t>Point of Contact: Guidance Provisions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15</a:t>
            </a:fld>
            <a:endParaRPr lang="en-US" dirty="0"/>
          </a:p>
        </p:txBody>
      </p:sp>
    </p:spTree>
    <p:extLst>
      <p:ext uri="{BB962C8B-B14F-4D97-AF65-F5344CB8AC3E}">
        <p14:creationId xmlns:p14="http://schemas.microsoft.com/office/powerpoint/2010/main" val="426176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 district must provide assurances that:</a:t>
            </a:r>
          </a:p>
          <a:p>
            <a:r>
              <a:rPr lang="en-US" dirty="0"/>
              <a:t>Children in foster care enroll or remain in the school of origin unless there is a determination that it is not in his or her best interest to attend the school of origin.</a:t>
            </a:r>
          </a:p>
          <a:p>
            <a:r>
              <a:rPr lang="en-US" dirty="0"/>
              <a:t>The best interest determination must be based on all factors, including:</a:t>
            </a:r>
          </a:p>
          <a:p>
            <a:pPr lvl="1"/>
            <a:r>
              <a:rPr lang="en-US" dirty="0"/>
              <a:t>appropriateness of the current educational setting and </a:t>
            </a:r>
          </a:p>
          <a:p>
            <a:pPr lvl="1"/>
            <a:r>
              <a:rPr lang="en-US" dirty="0"/>
              <a:t>proximity to the school in which the child is enrolled at the time of placement.</a:t>
            </a:r>
          </a:p>
          <a:p>
            <a:endParaRPr lang="en-US" dirty="0"/>
          </a:p>
        </p:txBody>
      </p:sp>
      <p:sp>
        <p:nvSpPr>
          <p:cNvPr id="3" name="Title 2"/>
          <p:cNvSpPr>
            <a:spLocks noGrp="1"/>
          </p:cNvSpPr>
          <p:nvPr>
            <p:ph type="title"/>
          </p:nvPr>
        </p:nvSpPr>
        <p:spPr/>
        <p:txBody>
          <a:bodyPr>
            <a:noAutofit/>
          </a:bodyPr>
          <a:lstStyle/>
          <a:p>
            <a:r>
              <a:rPr lang="en-US" sz="2800" dirty="0"/>
              <a:t>Best Interest Determinations: </a:t>
            </a:r>
            <a:br>
              <a:rPr lang="en-US" sz="2800" dirty="0"/>
            </a:br>
            <a:r>
              <a:rPr lang="en-US" sz="2800" dirty="0"/>
              <a:t>ESSA Requirements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16</a:t>
            </a:fld>
            <a:endParaRPr lang="en-US" dirty="0"/>
          </a:p>
        </p:txBody>
      </p:sp>
    </p:spTree>
    <p:extLst>
      <p:ext uri="{BB962C8B-B14F-4D97-AF65-F5344CB8AC3E}">
        <p14:creationId xmlns:p14="http://schemas.microsoft.com/office/powerpoint/2010/main" val="249233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Best Interest Determination (BID) team should consider multiple student-centered factors</a:t>
            </a:r>
          </a:p>
          <a:p>
            <a:pPr lvl="1"/>
            <a:r>
              <a:rPr lang="en-US" dirty="0"/>
              <a:t>Transportation costs should not be a factor</a:t>
            </a:r>
          </a:p>
          <a:p>
            <a:pPr marL="457200" lvl="1" indent="0">
              <a:buNone/>
            </a:pPr>
            <a:endParaRPr lang="en-US" dirty="0"/>
          </a:p>
          <a:p>
            <a:r>
              <a:rPr lang="en-US" dirty="0"/>
              <a:t>The BID team should consult the child, if appropriate, and adults who have meaningful relationships with child</a:t>
            </a:r>
          </a:p>
          <a:p>
            <a:endParaRPr lang="en-US" dirty="0"/>
          </a:p>
        </p:txBody>
      </p:sp>
      <p:sp>
        <p:nvSpPr>
          <p:cNvPr id="3" name="Title 2"/>
          <p:cNvSpPr>
            <a:spLocks noGrp="1"/>
          </p:cNvSpPr>
          <p:nvPr>
            <p:ph type="title"/>
          </p:nvPr>
        </p:nvSpPr>
        <p:spPr/>
        <p:txBody>
          <a:bodyPr>
            <a:normAutofit fontScale="90000"/>
          </a:bodyPr>
          <a:lstStyle/>
          <a:p>
            <a:r>
              <a:rPr lang="en-US" dirty="0"/>
              <a:t>Best Interest Determinations: </a:t>
            </a:r>
            <a:br>
              <a:rPr lang="en-US" dirty="0"/>
            </a:br>
            <a:r>
              <a:rPr lang="en-US" sz="2800" dirty="0"/>
              <a:t>Guidance Provisions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17</a:t>
            </a:fld>
            <a:endParaRPr lang="en-US" dirty="0"/>
          </a:p>
        </p:txBody>
      </p:sp>
    </p:spTree>
    <p:extLst>
      <p:ext uri="{BB962C8B-B14F-4D97-AF65-F5344CB8AC3E}">
        <p14:creationId xmlns:p14="http://schemas.microsoft.com/office/powerpoint/2010/main" val="812512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00"/>
                </a:solidFill>
              </a:rPr>
              <a:t>If the LEAs cannot come to agreement, the ultimate decision should reside with DCS.</a:t>
            </a:r>
          </a:p>
          <a:p>
            <a:r>
              <a:rPr lang="en-US" dirty="0">
                <a:solidFill>
                  <a:srgbClr val="000000"/>
                </a:solidFill>
              </a:rPr>
              <a:t>LEAs must coordinate with DCS to develop a dispute resolution process.</a:t>
            </a:r>
          </a:p>
          <a:p>
            <a:r>
              <a:rPr lang="en-US" dirty="0">
                <a:solidFill>
                  <a:srgbClr val="000000"/>
                </a:solidFill>
              </a:rPr>
              <a:t>To the extent feasible and appropriate, a child must remain in his or her school of origin while awaiting a decision to reduce the number of school moves.</a:t>
            </a:r>
          </a:p>
          <a:p>
            <a:endParaRPr lang="en-US" dirty="0"/>
          </a:p>
        </p:txBody>
      </p:sp>
      <p:sp>
        <p:nvSpPr>
          <p:cNvPr id="3" name="Title 2"/>
          <p:cNvSpPr>
            <a:spLocks noGrp="1"/>
          </p:cNvSpPr>
          <p:nvPr>
            <p:ph type="title"/>
          </p:nvPr>
        </p:nvSpPr>
        <p:spPr/>
        <p:txBody>
          <a:bodyPr>
            <a:normAutofit fontScale="90000"/>
          </a:bodyPr>
          <a:lstStyle/>
          <a:p>
            <a:r>
              <a:rPr lang="en-US" dirty="0"/>
              <a:t>Best Interest Determinations: </a:t>
            </a:r>
            <a:br>
              <a:rPr lang="en-US" dirty="0"/>
            </a:br>
            <a:r>
              <a:rPr lang="en-US" dirty="0"/>
              <a:t>Guidance Provisions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18</a:t>
            </a:fld>
            <a:endParaRPr lang="en-US" dirty="0"/>
          </a:p>
        </p:txBody>
      </p:sp>
    </p:spTree>
    <p:extLst>
      <p:ext uri="{BB962C8B-B14F-4D97-AF65-F5344CB8AC3E}">
        <p14:creationId xmlns:p14="http://schemas.microsoft.com/office/powerpoint/2010/main" val="2247767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04800" y="1226739"/>
          <a:ext cx="8610601" cy="4654810"/>
        </p:xfrm>
        <a:graphic>
          <a:graphicData uri="http://schemas.openxmlformats.org/drawingml/2006/table">
            <a:tbl>
              <a:tblPr firstRow="1" firstCol="1" bandRow="1">
                <a:tableStyleId>{5C22544A-7EE6-4342-B048-85BDC9FD1C3A}</a:tableStyleId>
              </a:tblPr>
              <a:tblGrid>
                <a:gridCol w="2598026">
                  <a:extLst>
                    <a:ext uri="{9D8B030D-6E8A-4147-A177-3AD203B41FA5}">
                      <a16:colId xmlns:a16="http://schemas.microsoft.com/office/drawing/2014/main" xmlns="" val="20000"/>
                    </a:ext>
                  </a:extLst>
                </a:gridCol>
                <a:gridCol w="1113440">
                  <a:extLst>
                    <a:ext uri="{9D8B030D-6E8A-4147-A177-3AD203B41FA5}">
                      <a16:colId xmlns:a16="http://schemas.microsoft.com/office/drawing/2014/main" xmlns="" val="20001"/>
                    </a:ext>
                  </a:extLst>
                </a:gridCol>
                <a:gridCol w="1113440">
                  <a:extLst>
                    <a:ext uri="{9D8B030D-6E8A-4147-A177-3AD203B41FA5}">
                      <a16:colId xmlns:a16="http://schemas.microsoft.com/office/drawing/2014/main" xmlns="" val="20002"/>
                    </a:ext>
                  </a:extLst>
                </a:gridCol>
                <a:gridCol w="3785695">
                  <a:extLst>
                    <a:ext uri="{9D8B030D-6E8A-4147-A177-3AD203B41FA5}">
                      <a16:colId xmlns:a16="http://schemas.microsoft.com/office/drawing/2014/main" xmlns="" val="20003"/>
                    </a:ext>
                  </a:extLst>
                </a:gridCol>
              </a:tblGrid>
              <a:tr h="592841">
                <a:tc>
                  <a:txBody>
                    <a:bodyPr/>
                    <a:lstStyle/>
                    <a:p>
                      <a:pPr marL="0" marR="0" algn="ctr">
                        <a:spcBef>
                          <a:spcPts val="0"/>
                        </a:spcBef>
                        <a:spcAft>
                          <a:spcPts val="0"/>
                        </a:spcAft>
                      </a:pPr>
                      <a:r>
                        <a:rPr lang="en-US" sz="1000" dirty="0">
                          <a:effectLst/>
                        </a:rPr>
                        <a:t>Student Name:</a:t>
                      </a:r>
                    </a:p>
                    <a:p>
                      <a:pPr marL="0" marR="0" algn="ctr">
                        <a:spcBef>
                          <a:spcPts val="0"/>
                        </a:spcBef>
                        <a:spcAft>
                          <a:spcPts val="0"/>
                        </a:spcAft>
                      </a:pPr>
                      <a:r>
                        <a:rPr lang="en-US" sz="1000" dirty="0">
                          <a:effectLst/>
                        </a:rPr>
                        <a:t> </a:t>
                      </a:r>
                    </a:p>
                    <a:p>
                      <a:pPr marL="0" marR="0" algn="ctr">
                        <a:spcBef>
                          <a:spcPts val="0"/>
                        </a:spcBef>
                        <a:spcAft>
                          <a:spcPts val="0"/>
                        </a:spcAft>
                      </a:pPr>
                      <a:r>
                        <a:rPr lang="en-US" sz="1100" dirty="0">
                          <a:effectLst/>
                        </a:rPr>
                        <a:t> </a:t>
                      </a:r>
                      <a:endParaRPr lang="en-US" sz="1000" dirty="0">
                        <a:effectLst/>
                        <a:latin typeface="Cambria" panose="02040503050406030204" pitchFamily="18" charset="0"/>
                        <a:ea typeface="MS Mincho"/>
                        <a:cs typeface="Times New Roman" panose="02020603050405020304" pitchFamily="18" charset="0"/>
                      </a:endParaRPr>
                    </a:p>
                  </a:txBody>
                  <a:tcPr marL="56262" marR="56262" marT="0" marB="0"/>
                </a:tc>
                <a:tc gridSpan="2">
                  <a:txBody>
                    <a:bodyPr/>
                    <a:lstStyle/>
                    <a:p>
                      <a:pPr marL="0" marR="0" algn="ctr">
                        <a:spcBef>
                          <a:spcPts val="0"/>
                        </a:spcBef>
                        <a:spcAft>
                          <a:spcPts val="0"/>
                        </a:spcAft>
                      </a:pPr>
                      <a:r>
                        <a:rPr lang="en-US" sz="1000" dirty="0">
                          <a:effectLst/>
                        </a:rPr>
                        <a:t>DOB:</a:t>
                      </a:r>
                    </a:p>
                    <a:p>
                      <a:pPr marL="0" marR="0" algn="ctr">
                        <a:spcBef>
                          <a:spcPts val="0"/>
                        </a:spcBef>
                        <a:spcAft>
                          <a:spcPts val="0"/>
                        </a:spcAft>
                      </a:pPr>
                      <a:r>
                        <a:rPr lang="en-US" sz="900" dirty="0">
                          <a:effectLst/>
                        </a:rPr>
                        <a:t> </a:t>
                      </a:r>
                      <a:endParaRPr lang="en-US" sz="1000" dirty="0">
                        <a:effectLst/>
                        <a:latin typeface="Cambria" panose="02040503050406030204" pitchFamily="18" charset="0"/>
                        <a:ea typeface="MS Mincho"/>
                        <a:cs typeface="Times New Roman" panose="02020603050405020304" pitchFamily="18" charset="0"/>
                      </a:endParaRPr>
                    </a:p>
                  </a:txBody>
                  <a:tcPr marL="56262" marR="56262" marT="0" marB="0"/>
                </a:tc>
                <a:tc hMerge="1">
                  <a:txBody>
                    <a:bodyPr/>
                    <a:lstStyle/>
                    <a:p>
                      <a:endParaRPr lang="en-US"/>
                    </a:p>
                  </a:txBody>
                  <a:tcPr/>
                </a:tc>
                <a:tc>
                  <a:txBody>
                    <a:bodyPr/>
                    <a:lstStyle/>
                    <a:p>
                      <a:pPr marL="0" marR="0">
                        <a:spcBef>
                          <a:spcPts val="0"/>
                        </a:spcBef>
                        <a:spcAft>
                          <a:spcPts val="0"/>
                        </a:spcAft>
                      </a:pPr>
                      <a:r>
                        <a:rPr lang="en-US" sz="1000">
                          <a:effectLst/>
                        </a:rPr>
                        <a:t>     Determination Decision: (circle one)</a:t>
                      </a:r>
                    </a:p>
                    <a:p>
                      <a:pPr marL="0" marR="0">
                        <a:spcBef>
                          <a:spcPts val="0"/>
                        </a:spcBef>
                        <a:spcAft>
                          <a:spcPts val="0"/>
                        </a:spcAft>
                      </a:pPr>
                      <a:r>
                        <a:rPr lang="en-US" sz="700">
                          <a:effectLst/>
                        </a:rPr>
                        <a:t> </a:t>
                      </a:r>
                      <a:endParaRPr lang="en-US" sz="1000">
                        <a:effectLst/>
                      </a:endParaRPr>
                    </a:p>
                    <a:p>
                      <a:pPr marL="0" marR="0">
                        <a:spcBef>
                          <a:spcPts val="0"/>
                        </a:spcBef>
                        <a:spcAft>
                          <a:spcPts val="0"/>
                        </a:spcAft>
                      </a:pPr>
                      <a:r>
                        <a:rPr lang="en-US" sz="1000">
                          <a:effectLst/>
                        </a:rPr>
                        <a:t>     School of Origin        or        Local School</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extLst>
                  <a:ext uri="{0D108BD9-81ED-4DB2-BD59-A6C34878D82A}">
                    <a16:rowId xmlns:a16="http://schemas.microsoft.com/office/drawing/2014/main" xmlns="" val="10000"/>
                  </a:ext>
                </a:extLst>
              </a:tr>
              <a:tr h="177039">
                <a:tc rowSpan="2">
                  <a:txBody>
                    <a:bodyPr/>
                    <a:lstStyle/>
                    <a:p>
                      <a:pPr marL="0" marR="0" algn="ctr">
                        <a:spcBef>
                          <a:spcPts val="0"/>
                        </a:spcBef>
                        <a:spcAft>
                          <a:spcPts val="0"/>
                        </a:spcAft>
                      </a:pPr>
                      <a:r>
                        <a:rPr lang="en-US" sz="1100">
                          <a:effectLst/>
                        </a:rPr>
                        <a:t>Best Interest Determination</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gridSpan="2">
                  <a:txBody>
                    <a:bodyPr/>
                    <a:lstStyle/>
                    <a:p>
                      <a:pPr marL="0" marR="0" algn="ctr">
                        <a:spcBef>
                          <a:spcPts val="0"/>
                        </a:spcBef>
                        <a:spcAft>
                          <a:spcPts val="0"/>
                        </a:spcAft>
                      </a:pPr>
                      <a:r>
                        <a:rPr lang="en-US" sz="1100">
                          <a:effectLst/>
                        </a:rPr>
                        <a:t>Consideration</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hMerge="1">
                  <a:txBody>
                    <a:bodyPr/>
                    <a:lstStyle/>
                    <a:p>
                      <a:endParaRPr lang="en-US"/>
                    </a:p>
                  </a:txBody>
                  <a:tcPr/>
                </a:tc>
                <a:tc rowSpan="2">
                  <a:txBody>
                    <a:bodyPr/>
                    <a:lstStyle/>
                    <a:p>
                      <a:pPr marL="0" marR="0">
                        <a:spcBef>
                          <a:spcPts val="0"/>
                        </a:spcBef>
                        <a:spcAft>
                          <a:spcPts val="0"/>
                        </a:spcAft>
                      </a:pPr>
                      <a:r>
                        <a:rPr lang="en-US" sz="1000">
                          <a:effectLst/>
                        </a:rPr>
                        <a:t>                              </a:t>
                      </a:r>
                      <a:r>
                        <a:rPr lang="en-US" sz="1100">
                          <a:effectLst/>
                        </a:rPr>
                        <a:t>Evidence</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extLst>
                  <a:ext uri="{0D108BD9-81ED-4DB2-BD59-A6C34878D82A}">
                    <a16:rowId xmlns:a16="http://schemas.microsoft.com/office/drawing/2014/main" xmlns="" val="10001"/>
                  </a:ext>
                </a:extLst>
              </a:tr>
              <a:tr h="201818">
                <a:tc vMerge="1">
                  <a:txBody>
                    <a:bodyPr/>
                    <a:lstStyle/>
                    <a:p>
                      <a:endParaRPr lang="en-US"/>
                    </a:p>
                  </a:txBody>
                  <a:tcPr/>
                </a:tc>
                <a:tc>
                  <a:txBody>
                    <a:bodyPr/>
                    <a:lstStyle/>
                    <a:p>
                      <a:pPr marL="0" marR="0" algn="ctr">
                        <a:spcBef>
                          <a:spcPts val="0"/>
                        </a:spcBef>
                        <a:spcAft>
                          <a:spcPts val="0"/>
                        </a:spcAft>
                      </a:pPr>
                      <a:r>
                        <a:rPr lang="en-US" sz="800">
                          <a:effectLst/>
                        </a:rPr>
                        <a:t>School of Origin</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800">
                          <a:effectLst/>
                        </a:rPr>
                        <a:t>Local School</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vMerge="1">
                  <a:txBody>
                    <a:bodyPr/>
                    <a:lstStyle/>
                    <a:p>
                      <a:endParaRPr lang="en-US"/>
                    </a:p>
                  </a:txBody>
                  <a:tcPr/>
                </a:tc>
                <a:extLst>
                  <a:ext uri="{0D108BD9-81ED-4DB2-BD59-A6C34878D82A}">
                    <a16:rowId xmlns:a16="http://schemas.microsoft.com/office/drawing/2014/main" xmlns="" val="10002"/>
                  </a:ext>
                </a:extLst>
              </a:tr>
              <a:tr h="358686">
                <a:tc>
                  <a:txBody>
                    <a:bodyPr/>
                    <a:lstStyle/>
                    <a:p>
                      <a:pPr marL="0" marR="0" algn="ctr">
                        <a:spcBef>
                          <a:spcPts val="0"/>
                        </a:spcBef>
                        <a:spcAft>
                          <a:spcPts val="0"/>
                        </a:spcAft>
                      </a:pPr>
                      <a:r>
                        <a:rPr lang="en-US" sz="700">
                          <a:effectLst/>
                        </a:rPr>
                        <a:t> </a:t>
                      </a:r>
                      <a:endParaRPr lang="en-US" sz="1000">
                        <a:effectLst/>
                      </a:endParaRPr>
                    </a:p>
                    <a:p>
                      <a:pPr marL="0" marR="0" algn="ctr">
                        <a:spcBef>
                          <a:spcPts val="0"/>
                        </a:spcBef>
                        <a:spcAft>
                          <a:spcPts val="0"/>
                        </a:spcAft>
                      </a:pPr>
                      <a:r>
                        <a:rPr lang="en-US" sz="1000">
                          <a:effectLst/>
                        </a:rPr>
                        <a:t>Preference of the child</a:t>
                      </a:r>
                    </a:p>
                    <a:p>
                      <a:pPr marL="0" marR="0" algn="ctr">
                        <a:spcBef>
                          <a:spcPts val="0"/>
                        </a:spcBef>
                        <a:spcAft>
                          <a:spcPts val="0"/>
                        </a:spcAft>
                      </a:pPr>
                      <a:r>
                        <a:rPr lang="en-US" sz="7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extLst>
                  <a:ext uri="{0D108BD9-81ED-4DB2-BD59-A6C34878D82A}">
                    <a16:rowId xmlns:a16="http://schemas.microsoft.com/office/drawing/2014/main" xmlns="" val="10003"/>
                  </a:ext>
                </a:extLst>
              </a:tr>
              <a:tr h="555000">
                <a:tc>
                  <a:txBody>
                    <a:bodyPr/>
                    <a:lstStyle/>
                    <a:p>
                      <a:pPr marL="0" marR="0" algn="ctr">
                        <a:spcBef>
                          <a:spcPts val="0"/>
                        </a:spcBef>
                        <a:spcAft>
                          <a:spcPts val="0"/>
                        </a:spcAft>
                      </a:pPr>
                      <a:r>
                        <a:rPr lang="en-US" sz="700">
                          <a:effectLst/>
                        </a:rPr>
                        <a:t> </a:t>
                      </a:r>
                      <a:endParaRPr lang="en-US" sz="1000">
                        <a:effectLst/>
                      </a:endParaRPr>
                    </a:p>
                    <a:p>
                      <a:pPr marL="0" marR="0" algn="ctr">
                        <a:spcBef>
                          <a:spcPts val="0"/>
                        </a:spcBef>
                        <a:spcAft>
                          <a:spcPts val="0"/>
                        </a:spcAft>
                      </a:pPr>
                      <a:r>
                        <a:rPr lang="en-US" sz="1000">
                          <a:effectLst/>
                        </a:rPr>
                        <a:t>Preference of the educational decision maker</a:t>
                      </a:r>
                    </a:p>
                    <a:p>
                      <a:pPr marL="0" marR="0" algn="ctr">
                        <a:spcBef>
                          <a:spcPts val="0"/>
                        </a:spcBef>
                        <a:spcAft>
                          <a:spcPts val="0"/>
                        </a:spcAft>
                      </a:pPr>
                      <a:r>
                        <a:rPr lang="en-US" sz="7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dirty="0">
                          <a:effectLst/>
                        </a:rPr>
                        <a:t> </a:t>
                      </a:r>
                      <a:endParaRPr lang="en-US" sz="1000" dirty="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dirty="0">
                          <a:effectLst/>
                        </a:rPr>
                        <a:t> </a:t>
                      </a:r>
                      <a:endParaRPr lang="en-US" sz="1000" dirty="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extLst>
                  <a:ext uri="{0D108BD9-81ED-4DB2-BD59-A6C34878D82A}">
                    <a16:rowId xmlns:a16="http://schemas.microsoft.com/office/drawing/2014/main" xmlns="" val="10004"/>
                  </a:ext>
                </a:extLst>
              </a:tr>
              <a:tr h="428864">
                <a:tc>
                  <a:txBody>
                    <a:bodyPr/>
                    <a:lstStyle/>
                    <a:p>
                      <a:pPr marL="0" marR="0" algn="ctr">
                        <a:spcBef>
                          <a:spcPts val="0"/>
                        </a:spcBef>
                        <a:spcAft>
                          <a:spcPts val="0"/>
                        </a:spcAft>
                      </a:pPr>
                      <a:r>
                        <a:rPr lang="en-US" sz="700">
                          <a:effectLst/>
                        </a:rPr>
                        <a:t> </a:t>
                      </a:r>
                      <a:endParaRPr lang="en-US" sz="1000">
                        <a:effectLst/>
                      </a:endParaRPr>
                    </a:p>
                    <a:p>
                      <a:pPr marL="0" marR="0" algn="ctr">
                        <a:spcBef>
                          <a:spcPts val="0"/>
                        </a:spcBef>
                        <a:spcAft>
                          <a:spcPts val="0"/>
                        </a:spcAft>
                      </a:pPr>
                      <a:r>
                        <a:rPr lang="en-US" sz="1000">
                          <a:effectLst/>
                        </a:rPr>
                        <a:t>Child’s attachment to school</a:t>
                      </a:r>
                    </a:p>
                    <a:p>
                      <a:pPr marL="0" marR="0" algn="ctr">
                        <a:spcBef>
                          <a:spcPts val="0"/>
                        </a:spcBef>
                        <a:spcAft>
                          <a:spcPts val="0"/>
                        </a:spcAft>
                      </a:pPr>
                      <a:r>
                        <a:rPr lang="en-US" sz="7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dirty="0">
                          <a:effectLst/>
                        </a:rPr>
                        <a:t> </a:t>
                      </a:r>
                      <a:endParaRPr lang="en-US" sz="1000" dirty="0">
                        <a:effectLst/>
                        <a:latin typeface="Cambria" panose="02040503050406030204" pitchFamily="18" charset="0"/>
                        <a:ea typeface="MS Mincho"/>
                        <a:cs typeface="Times New Roman" panose="02020603050405020304" pitchFamily="18" charset="0"/>
                      </a:endParaRPr>
                    </a:p>
                  </a:txBody>
                  <a:tcPr marL="56262" marR="56262" marT="0" marB="0"/>
                </a:tc>
                <a:extLst>
                  <a:ext uri="{0D108BD9-81ED-4DB2-BD59-A6C34878D82A}">
                    <a16:rowId xmlns:a16="http://schemas.microsoft.com/office/drawing/2014/main" xmlns="" val="10005"/>
                  </a:ext>
                </a:extLst>
              </a:tr>
              <a:tr h="428864">
                <a:tc>
                  <a:txBody>
                    <a:bodyPr/>
                    <a:lstStyle/>
                    <a:p>
                      <a:pPr marL="0" marR="0" algn="ctr">
                        <a:spcBef>
                          <a:spcPts val="0"/>
                        </a:spcBef>
                        <a:spcAft>
                          <a:spcPts val="0"/>
                        </a:spcAft>
                      </a:pPr>
                      <a:r>
                        <a:rPr lang="en-US" sz="700" dirty="0">
                          <a:effectLst/>
                        </a:rPr>
                        <a:t> </a:t>
                      </a:r>
                      <a:endParaRPr lang="en-US" sz="1000" dirty="0">
                        <a:effectLst/>
                      </a:endParaRPr>
                    </a:p>
                    <a:p>
                      <a:pPr marL="0" marR="0" algn="ctr">
                        <a:spcBef>
                          <a:spcPts val="0"/>
                        </a:spcBef>
                        <a:spcAft>
                          <a:spcPts val="0"/>
                        </a:spcAft>
                      </a:pPr>
                      <a:r>
                        <a:rPr lang="en-US" sz="1000" dirty="0">
                          <a:effectLst/>
                        </a:rPr>
                        <a:t>Placement of the child’s sibling(s)</a:t>
                      </a:r>
                    </a:p>
                    <a:p>
                      <a:pPr marL="0" marR="0" algn="ctr">
                        <a:spcBef>
                          <a:spcPts val="0"/>
                        </a:spcBef>
                        <a:spcAft>
                          <a:spcPts val="0"/>
                        </a:spcAft>
                      </a:pPr>
                      <a:r>
                        <a:rPr lang="en-US" sz="700" dirty="0">
                          <a:effectLst/>
                        </a:rPr>
                        <a:t> </a:t>
                      </a:r>
                      <a:endParaRPr lang="en-US" sz="1000" dirty="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dirty="0">
                          <a:effectLst/>
                        </a:rPr>
                        <a:t> </a:t>
                      </a:r>
                      <a:endParaRPr lang="en-US" sz="1000" dirty="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extLst>
                  <a:ext uri="{0D108BD9-81ED-4DB2-BD59-A6C34878D82A}">
                    <a16:rowId xmlns:a16="http://schemas.microsoft.com/office/drawing/2014/main" xmlns="" val="10006"/>
                  </a:ext>
                </a:extLst>
              </a:tr>
              <a:tr h="358686">
                <a:tc>
                  <a:txBody>
                    <a:bodyPr/>
                    <a:lstStyle/>
                    <a:p>
                      <a:pPr marL="0" marR="0" algn="ctr">
                        <a:spcBef>
                          <a:spcPts val="0"/>
                        </a:spcBef>
                        <a:spcAft>
                          <a:spcPts val="0"/>
                        </a:spcAft>
                      </a:pPr>
                      <a:r>
                        <a:rPr lang="en-US" sz="700">
                          <a:effectLst/>
                        </a:rPr>
                        <a:t> </a:t>
                      </a:r>
                      <a:endParaRPr lang="en-US" sz="1000">
                        <a:effectLst/>
                      </a:endParaRPr>
                    </a:p>
                    <a:p>
                      <a:pPr marL="0" marR="0" algn="ctr">
                        <a:spcBef>
                          <a:spcPts val="0"/>
                        </a:spcBef>
                        <a:spcAft>
                          <a:spcPts val="0"/>
                        </a:spcAft>
                      </a:pPr>
                      <a:r>
                        <a:rPr lang="en-US" sz="1000">
                          <a:effectLst/>
                        </a:rPr>
                        <a:t>School Climate</a:t>
                      </a:r>
                    </a:p>
                    <a:p>
                      <a:pPr marL="0" marR="0" algn="ctr">
                        <a:spcBef>
                          <a:spcPts val="0"/>
                        </a:spcBef>
                        <a:spcAft>
                          <a:spcPts val="0"/>
                        </a:spcAft>
                      </a:pPr>
                      <a:r>
                        <a:rPr lang="en-US" sz="7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dirty="0">
                          <a:effectLst/>
                        </a:rPr>
                        <a:t> </a:t>
                      </a:r>
                      <a:endParaRPr lang="en-US" sz="1000" dirty="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extLst>
                  <a:ext uri="{0D108BD9-81ED-4DB2-BD59-A6C34878D82A}">
                    <a16:rowId xmlns:a16="http://schemas.microsoft.com/office/drawing/2014/main" xmlns="" val="10007"/>
                  </a:ext>
                </a:extLst>
              </a:tr>
              <a:tr h="428864">
                <a:tc>
                  <a:txBody>
                    <a:bodyPr/>
                    <a:lstStyle/>
                    <a:p>
                      <a:pPr marL="0" marR="0" algn="ctr">
                        <a:spcBef>
                          <a:spcPts val="0"/>
                        </a:spcBef>
                        <a:spcAft>
                          <a:spcPts val="0"/>
                        </a:spcAft>
                      </a:pPr>
                      <a:r>
                        <a:rPr lang="en-US" sz="700">
                          <a:effectLst/>
                        </a:rPr>
                        <a:t> </a:t>
                      </a:r>
                      <a:endParaRPr lang="en-US" sz="1000">
                        <a:effectLst/>
                      </a:endParaRPr>
                    </a:p>
                    <a:p>
                      <a:pPr marL="0" marR="0" algn="ctr">
                        <a:spcBef>
                          <a:spcPts val="0"/>
                        </a:spcBef>
                        <a:spcAft>
                          <a:spcPts val="0"/>
                        </a:spcAft>
                      </a:pPr>
                      <a:r>
                        <a:rPr lang="en-US" sz="1000">
                          <a:effectLst/>
                        </a:rPr>
                        <a:t>Educational and social emotional needs</a:t>
                      </a:r>
                    </a:p>
                    <a:p>
                      <a:pPr marL="0" marR="0" algn="ctr">
                        <a:spcBef>
                          <a:spcPts val="0"/>
                        </a:spcBef>
                        <a:spcAft>
                          <a:spcPts val="0"/>
                        </a:spcAft>
                      </a:pPr>
                      <a:r>
                        <a:rPr lang="en-US" sz="7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extLst>
                  <a:ext uri="{0D108BD9-81ED-4DB2-BD59-A6C34878D82A}">
                    <a16:rowId xmlns:a16="http://schemas.microsoft.com/office/drawing/2014/main" xmlns="" val="10008"/>
                  </a:ext>
                </a:extLst>
              </a:tr>
              <a:tr h="555000">
                <a:tc>
                  <a:txBody>
                    <a:bodyPr/>
                    <a:lstStyle/>
                    <a:p>
                      <a:pPr marL="0" marR="0" algn="ctr">
                        <a:spcBef>
                          <a:spcPts val="0"/>
                        </a:spcBef>
                        <a:spcAft>
                          <a:spcPts val="0"/>
                        </a:spcAft>
                      </a:pPr>
                      <a:r>
                        <a:rPr lang="en-US" sz="700">
                          <a:effectLst/>
                        </a:rPr>
                        <a:t> </a:t>
                      </a:r>
                      <a:endParaRPr lang="en-US" sz="1000">
                        <a:effectLst/>
                      </a:endParaRPr>
                    </a:p>
                    <a:p>
                      <a:pPr marL="0" marR="0" algn="ctr">
                        <a:spcBef>
                          <a:spcPts val="0"/>
                        </a:spcBef>
                        <a:spcAft>
                          <a:spcPts val="0"/>
                        </a:spcAft>
                      </a:pPr>
                      <a:r>
                        <a:rPr lang="en-US" sz="1000">
                          <a:effectLst/>
                        </a:rPr>
                        <a:t>Need for services and supports under IDEA or 504</a:t>
                      </a:r>
                    </a:p>
                    <a:p>
                      <a:pPr marL="0" marR="0" algn="ctr">
                        <a:spcBef>
                          <a:spcPts val="0"/>
                        </a:spcBef>
                        <a:spcAft>
                          <a:spcPts val="0"/>
                        </a:spcAft>
                      </a:pPr>
                      <a:r>
                        <a:rPr lang="en-US" sz="7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extLst>
                  <a:ext uri="{0D108BD9-81ED-4DB2-BD59-A6C34878D82A}">
                    <a16:rowId xmlns:a16="http://schemas.microsoft.com/office/drawing/2014/main" xmlns="" val="10009"/>
                  </a:ext>
                </a:extLst>
              </a:tr>
              <a:tr h="555000">
                <a:tc>
                  <a:txBody>
                    <a:bodyPr/>
                    <a:lstStyle/>
                    <a:p>
                      <a:pPr marL="0" marR="0" algn="ctr">
                        <a:spcBef>
                          <a:spcPts val="0"/>
                        </a:spcBef>
                        <a:spcAft>
                          <a:spcPts val="0"/>
                        </a:spcAft>
                      </a:pPr>
                      <a:r>
                        <a:rPr lang="en-US" sz="700">
                          <a:effectLst/>
                        </a:rPr>
                        <a:t> </a:t>
                      </a:r>
                      <a:endParaRPr lang="en-US" sz="1000">
                        <a:effectLst/>
                      </a:endParaRPr>
                    </a:p>
                    <a:p>
                      <a:pPr marL="0" marR="0" algn="ctr">
                        <a:spcBef>
                          <a:spcPts val="0"/>
                        </a:spcBef>
                        <a:spcAft>
                          <a:spcPts val="0"/>
                        </a:spcAft>
                      </a:pPr>
                      <a:r>
                        <a:rPr lang="en-US" sz="1000">
                          <a:effectLst/>
                        </a:rPr>
                        <a:t>Academic needs (EL, Advanced Academics, etc.)</a:t>
                      </a:r>
                    </a:p>
                    <a:p>
                      <a:pPr marL="0" marR="0" algn="ctr">
                        <a:spcBef>
                          <a:spcPts val="0"/>
                        </a:spcBef>
                        <a:spcAft>
                          <a:spcPts val="0"/>
                        </a:spcAft>
                      </a:pPr>
                      <a:r>
                        <a:rPr lang="en-US" sz="7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a:effectLst/>
                        </a:rPr>
                        <a:t> </a:t>
                      </a:r>
                      <a:endParaRPr lang="en-US" sz="1000">
                        <a:effectLst/>
                        <a:latin typeface="Cambria" panose="02040503050406030204" pitchFamily="18" charset="0"/>
                        <a:ea typeface="MS Mincho"/>
                        <a:cs typeface="Times New Roman" panose="02020603050405020304" pitchFamily="18" charset="0"/>
                      </a:endParaRPr>
                    </a:p>
                  </a:txBody>
                  <a:tcPr marL="56262" marR="56262" marT="0" marB="0"/>
                </a:tc>
                <a:tc>
                  <a:txBody>
                    <a:bodyPr/>
                    <a:lstStyle/>
                    <a:p>
                      <a:pPr marL="0" marR="0" algn="ctr">
                        <a:spcBef>
                          <a:spcPts val="0"/>
                        </a:spcBef>
                        <a:spcAft>
                          <a:spcPts val="0"/>
                        </a:spcAft>
                      </a:pPr>
                      <a:r>
                        <a:rPr lang="en-US" sz="1000" dirty="0">
                          <a:effectLst/>
                        </a:rPr>
                        <a:t> </a:t>
                      </a:r>
                      <a:endParaRPr lang="en-US" sz="1000" dirty="0">
                        <a:effectLst/>
                        <a:latin typeface="Cambria" panose="02040503050406030204" pitchFamily="18" charset="0"/>
                        <a:ea typeface="MS Mincho"/>
                        <a:cs typeface="Times New Roman" panose="02020603050405020304" pitchFamily="18" charset="0"/>
                      </a:endParaRPr>
                    </a:p>
                  </a:txBody>
                  <a:tcPr marL="56262" marR="56262" marT="0" marB="0"/>
                </a:tc>
                <a:extLst>
                  <a:ext uri="{0D108BD9-81ED-4DB2-BD59-A6C34878D82A}">
                    <a16:rowId xmlns:a16="http://schemas.microsoft.com/office/drawing/2014/main" xmlns="" val="10010"/>
                  </a:ext>
                </a:extLst>
              </a:tr>
            </a:tbl>
          </a:graphicData>
        </a:graphic>
      </p:graphicFrame>
      <p:sp>
        <p:nvSpPr>
          <p:cNvPr id="3" name="Title 2"/>
          <p:cNvSpPr>
            <a:spLocks noGrp="1"/>
          </p:cNvSpPr>
          <p:nvPr>
            <p:ph type="title"/>
          </p:nvPr>
        </p:nvSpPr>
        <p:spPr/>
        <p:txBody>
          <a:bodyPr>
            <a:normAutofit fontScale="90000"/>
          </a:bodyPr>
          <a:lstStyle/>
          <a:p>
            <a:r>
              <a:rPr lang="en-US" dirty="0"/>
              <a:t>Best Interest Determination Checklist (example)</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19</a:t>
            </a:fld>
            <a:endParaRPr lang="en-US" dirty="0"/>
          </a:p>
        </p:txBody>
      </p:sp>
    </p:spTree>
    <p:extLst>
      <p:ext uri="{BB962C8B-B14F-4D97-AF65-F5344CB8AC3E}">
        <p14:creationId xmlns:p14="http://schemas.microsoft.com/office/powerpoint/2010/main" val="291435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0"/>
            <a:ext cx="8229600" cy="2209800"/>
          </a:xfrm>
        </p:spPr>
        <p:txBody>
          <a:bodyPr>
            <a:noAutofit/>
          </a:bodyPr>
          <a:lstStyle/>
          <a:p>
            <a:r>
              <a:rPr lang="en-US" sz="3200" dirty="0"/>
              <a:t>Erin Christian</a:t>
            </a:r>
            <a:r>
              <a:rPr lang="en-US" dirty="0"/>
              <a:t/>
            </a:r>
            <a:br>
              <a:rPr lang="en-US" dirty="0"/>
            </a:br>
            <a:r>
              <a:rPr lang="en-US" sz="2400" dirty="0"/>
              <a:t>Non-traditional Educational Programs Consultant</a:t>
            </a:r>
            <a:br>
              <a:rPr lang="en-US" sz="2400" dirty="0"/>
            </a:br>
            <a:r>
              <a:rPr lang="en-US" dirty="0"/>
              <a:t>Consolidated Planning &amp; Monitoring</a:t>
            </a:r>
            <a:br>
              <a:rPr lang="en-US" dirty="0"/>
            </a:br>
            <a:r>
              <a:rPr lang="en-US" sz="2400" dirty="0"/>
              <a:t>Erin.Christian@tn.gov</a:t>
            </a:r>
            <a:br>
              <a:rPr lang="en-US" sz="2400" dirty="0"/>
            </a:br>
            <a:r>
              <a:rPr lang="en-US" sz="2400" dirty="0"/>
              <a:t>(901) 504-9627</a:t>
            </a:r>
          </a:p>
        </p:txBody>
      </p:sp>
    </p:spTree>
    <p:extLst>
      <p:ext uri="{BB962C8B-B14F-4D97-AF65-F5344CB8AC3E}">
        <p14:creationId xmlns:p14="http://schemas.microsoft.com/office/powerpoint/2010/main" val="2197150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00"/>
                </a:solidFill>
              </a:rPr>
              <a:t>LEAs must provide assurances that they will collaborate with DCS to:</a:t>
            </a:r>
          </a:p>
          <a:p>
            <a:pPr lvl="1"/>
            <a:r>
              <a:rPr lang="en-US" dirty="0"/>
              <a:t>D</a:t>
            </a:r>
            <a:r>
              <a:rPr lang="en-US" dirty="0">
                <a:solidFill>
                  <a:srgbClr val="000000"/>
                </a:solidFill>
              </a:rPr>
              <a:t>evelop and implement clear written procedures for how transportation will be provided, arranged, and funded for the duration of the time in foster care.</a:t>
            </a:r>
          </a:p>
          <a:p>
            <a:pPr lvl="2"/>
            <a:r>
              <a:rPr lang="en-US" dirty="0">
                <a:solidFill>
                  <a:srgbClr val="000000"/>
                </a:solidFill>
              </a:rPr>
              <a:t>Procedures must ensure that children will promptly receive transportation in a cost-effective manner in accordance with the Fostering Connections Act.</a:t>
            </a:r>
          </a:p>
          <a:p>
            <a:endParaRPr lang="en-US" dirty="0"/>
          </a:p>
        </p:txBody>
      </p:sp>
      <p:sp>
        <p:nvSpPr>
          <p:cNvPr id="3" name="Title 2"/>
          <p:cNvSpPr>
            <a:spLocks noGrp="1"/>
          </p:cNvSpPr>
          <p:nvPr>
            <p:ph type="title"/>
          </p:nvPr>
        </p:nvSpPr>
        <p:spPr/>
        <p:txBody>
          <a:bodyPr>
            <a:normAutofit fontScale="90000"/>
          </a:bodyPr>
          <a:lstStyle/>
          <a:p>
            <a:r>
              <a:rPr lang="en-US" dirty="0"/>
              <a:t>Transportation Procedures: </a:t>
            </a:r>
            <a:br>
              <a:rPr lang="en-US" dirty="0"/>
            </a:br>
            <a:r>
              <a:rPr lang="en-US" sz="2800" dirty="0"/>
              <a:t>ESSA Requirements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20</a:t>
            </a:fld>
            <a:endParaRPr lang="en-US" dirty="0"/>
          </a:p>
        </p:txBody>
      </p:sp>
    </p:spTree>
    <p:extLst>
      <p:ext uri="{BB962C8B-B14F-4D97-AF65-F5344CB8AC3E}">
        <p14:creationId xmlns:p14="http://schemas.microsoft.com/office/powerpoint/2010/main" val="242793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00"/>
                </a:solidFill>
              </a:rPr>
              <a:t>LEAs must provide assurances that they will collaborate with DCS to:</a:t>
            </a:r>
          </a:p>
          <a:p>
            <a:pPr lvl="1"/>
            <a:r>
              <a:rPr lang="en-US" dirty="0"/>
              <a:t>E</a:t>
            </a:r>
            <a:r>
              <a:rPr lang="en-US" dirty="0">
                <a:solidFill>
                  <a:srgbClr val="000000"/>
                </a:solidFill>
              </a:rPr>
              <a:t>nsure that, if there are additional costs incurred in providing transportation to the school of origin, LEAs will provide transportation if:</a:t>
            </a:r>
          </a:p>
          <a:p>
            <a:pPr lvl="2"/>
            <a:r>
              <a:rPr lang="en-US" dirty="0">
                <a:solidFill>
                  <a:srgbClr val="000000"/>
                </a:solidFill>
              </a:rPr>
              <a:t>DCS agrees to reimburse the LEA;</a:t>
            </a:r>
          </a:p>
          <a:p>
            <a:pPr lvl="2"/>
            <a:r>
              <a:rPr lang="en-US" dirty="0"/>
              <a:t>T</a:t>
            </a:r>
            <a:r>
              <a:rPr lang="en-US" dirty="0">
                <a:solidFill>
                  <a:srgbClr val="000000"/>
                </a:solidFill>
              </a:rPr>
              <a:t>he LEA agrees to pay the cost; or</a:t>
            </a:r>
          </a:p>
          <a:p>
            <a:pPr lvl="2"/>
            <a:r>
              <a:rPr lang="en-US" dirty="0"/>
              <a:t>T</a:t>
            </a:r>
            <a:r>
              <a:rPr lang="en-US" dirty="0">
                <a:solidFill>
                  <a:srgbClr val="000000"/>
                </a:solidFill>
              </a:rPr>
              <a:t>he LEA and DCS agree to share the cost.</a:t>
            </a:r>
          </a:p>
          <a:p>
            <a:endParaRPr lang="en-US" dirty="0"/>
          </a:p>
        </p:txBody>
      </p:sp>
      <p:sp>
        <p:nvSpPr>
          <p:cNvPr id="3" name="Title 2"/>
          <p:cNvSpPr>
            <a:spLocks noGrp="1"/>
          </p:cNvSpPr>
          <p:nvPr>
            <p:ph type="title"/>
          </p:nvPr>
        </p:nvSpPr>
        <p:spPr/>
        <p:txBody>
          <a:bodyPr>
            <a:normAutofit fontScale="90000"/>
          </a:bodyPr>
          <a:lstStyle/>
          <a:p>
            <a:r>
              <a:rPr lang="en-US" dirty="0"/>
              <a:t>Transportation Procedures: </a:t>
            </a:r>
            <a:br>
              <a:rPr lang="en-US" dirty="0"/>
            </a:br>
            <a:r>
              <a:rPr lang="en-US" sz="2800" dirty="0"/>
              <a:t>ESSA Requirements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21</a:t>
            </a:fld>
            <a:endParaRPr lang="en-US" dirty="0"/>
          </a:p>
        </p:txBody>
      </p:sp>
    </p:spTree>
    <p:extLst>
      <p:ext uri="{BB962C8B-B14F-4D97-AF65-F5344CB8AC3E}">
        <p14:creationId xmlns:p14="http://schemas.microsoft.com/office/powerpoint/2010/main" val="60891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Transportation must be provided in a “cost-effective” manner, so low-cost/no-cost options should be explored.</a:t>
            </a:r>
          </a:p>
          <a:p>
            <a:r>
              <a:rPr lang="en-US" dirty="0"/>
              <a:t>Even if an LEA does not transport other students, it must ensure that transportation is provided to children in foster care consistent with procedures developed in collaboration with DCS.</a:t>
            </a:r>
          </a:p>
          <a:p>
            <a:r>
              <a:rPr lang="en-US" dirty="0"/>
              <a:t>Transportation is an allowable use of federal funds, both under Title IV-E of the Social Security Act and Title I of the ESEA.</a:t>
            </a:r>
          </a:p>
          <a:p>
            <a:r>
              <a:rPr lang="en-US" dirty="0"/>
              <a:t>All funding sources should be maximized to ensure costs are not unduly burdensome on one agency.</a:t>
            </a:r>
          </a:p>
          <a:p>
            <a:endParaRPr lang="en-US" dirty="0"/>
          </a:p>
        </p:txBody>
      </p:sp>
      <p:sp>
        <p:nvSpPr>
          <p:cNvPr id="3" name="Title 2"/>
          <p:cNvSpPr>
            <a:spLocks noGrp="1"/>
          </p:cNvSpPr>
          <p:nvPr>
            <p:ph type="title"/>
          </p:nvPr>
        </p:nvSpPr>
        <p:spPr/>
        <p:txBody>
          <a:bodyPr>
            <a:normAutofit fontScale="90000"/>
          </a:bodyPr>
          <a:lstStyle/>
          <a:p>
            <a:r>
              <a:rPr lang="en-US" dirty="0"/>
              <a:t>Transportation Requirements: </a:t>
            </a:r>
            <a:br>
              <a:rPr lang="en-US" dirty="0"/>
            </a:br>
            <a:r>
              <a:rPr lang="en-US" sz="2800" dirty="0"/>
              <a:t>Guidance Provisions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22</a:t>
            </a:fld>
            <a:endParaRPr lang="en-US" dirty="0"/>
          </a:p>
        </p:txBody>
      </p:sp>
    </p:spTree>
    <p:extLst>
      <p:ext uri="{BB962C8B-B14F-4D97-AF65-F5344CB8AC3E}">
        <p14:creationId xmlns:p14="http://schemas.microsoft.com/office/powerpoint/2010/main" val="2452495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LEAs</a:t>
            </a:r>
            <a:r>
              <a:rPr lang="en-US" dirty="0">
                <a:solidFill>
                  <a:srgbClr val="000000"/>
                </a:solidFill>
              </a:rPr>
              <a:t> must provide assurances that:</a:t>
            </a:r>
          </a:p>
          <a:p>
            <a:r>
              <a:rPr lang="en-US" dirty="0">
                <a:solidFill>
                  <a:srgbClr val="000000"/>
                </a:solidFill>
              </a:rPr>
              <a:t>If </a:t>
            </a:r>
            <a:r>
              <a:rPr lang="en-US" dirty="0"/>
              <a:t>it is </a:t>
            </a:r>
            <a:r>
              <a:rPr lang="en-US" dirty="0">
                <a:solidFill>
                  <a:srgbClr val="000000"/>
                </a:solidFill>
              </a:rPr>
              <a:t>not in the child’s best interest to stay in his or her school of origin, the student must be immediately enrolled in the new school, even if the child is unable to produce records normally required for enrollment.</a:t>
            </a:r>
          </a:p>
          <a:p>
            <a:r>
              <a:rPr lang="en-US" dirty="0">
                <a:solidFill>
                  <a:srgbClr val="000000"/>
                </a:solidFill>
              </a:rPr>
              <a:t>The enrolling school shall immediately contact the school last attended to obtain relevant academic and other records.</a:t>
            </a:r>
          </a:p>
          <a:p>
            <a:endParaRPr lang="en-US" dirty="0"/>
          </a:p>
        </p:txBody>
      </p:sp>
      <p:sp>
        <p:nvSpPr>
          <p:cNvPr id="3" name="Title 2"/>
          <p:cNvSpPr>
            <a:spLocks noGrp="1"/>
          </p:cNvSpPr>
          <p:nvPr>
            <p:ph type="title"/>
          </p:nvPr>
        </p:nvSpPr>
        <p:spPr/>
        <p:txBody>
          <a:bodyPr>
            <a:normAutofit fontScale="90000"/>
          </a:bodyPr>
          <a:lstStyle/>
          <a:p>
            <a:r>
              <a:rPr lang="en-US" dirty="0"/>
              <a:t>Immediate Enrollment: </a:t>
            </a:r>
            <a:br>
              <a:rPr lang="en-US" dirty="0"/>
            </a:br>
            <a:r>
              <a:rPr lang="en-US" sz="2800" dirty="0"/>
              <a:t>ESSA Requirements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23</a:t>
            </a:fld>
            <a:endParaRPr lang="en-US" dirty="0"/>
          </a:p>
        </p:txBody>
      </p:sp>
    </p:spTree>
    <p:extLst>
      <p:ext uri="{BB962C8B-B14F-4D97-AF65-F5344CB8AC3E}">
        <p14:creationId xmlns:p14="http://schemas.microsoft.com/office/powerpoint/2010/main" val="3819920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00"/>
                </a:solidFill>
              </a:rPr>
              <a:t>A child cannot be denied enrollment because he/she does not have proper documentation.</a:t>
            </a:r>
          </a:p>
          <a:p>
            <a:r>
              <a:rPr lang="en-US" dirty="0">
                <a:solidFill>
                  <a:srgbClr val="000000"/>
                </a:solidFill>
              </a:rPr>
              <a:t>The child should also be attending classes and receiving appropriate academic services.</a:t>
            </a:r>
          </a:p>
          <a:p>
            <a:r>
              <a:rPr lang="en-US" dirty="0">
                <a:solidFill>
                  <a:srgbClr val="000000"/>
                </a:solidFill>
              </a:rPr>
              <a:t>The department and LEAs should review policies to remove barriers to immediate enrollment.</a:t>
            </a:r>
          </a:p>
          <a:p>
            <a:endParaRPr lang="en-US" dirty="0"/>
          </a:p>
        </p:txBody>
      </p:sp>
      <p:sp>
        <p:nvSpPr>
          <p:cNvPr id="3" name="Title 2"/>
          <p:cNvSpPr>
            <a:spLocks noGrp="1"/>
          </p:cNvSpPr>
          <p:nvPr>
            <p:ph type="title"/>
          </p:nvPr>
        </p:nvSpPr>
        <p:spPr/>
        <p:txBody>
          <a:bodyPr>
            <a:normAutofit fontScale="90000"/>
          </a:bodyPr>
          <a:lstStyle/>
          <a:p>
            <a:r>
              <a:rPr lang="en-US" dirty="0"/>
              <a:t>Immediate Enrollment: </a:t>
            </a:r>
            <a:br>
              <a:rPr lang="en-US" dirty="0"/>
            </a:br>
            <a:r>
              <a:rPr lang="en-US" sz="2800" dirty="0"/>
              <a:t>Guidance Provisions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24</a:t>
            </a:fld>
            <a:endParaRPr lang="en-US" dirty="0"/>
          </a:p>
        </p:txBody>
      </p:sp>
    </p:spTree>
    <p:extLst>
      <p:ext uri="{BB962C8B-B14F-4D97-AF65-F5344CB8AC3E}">
        <p14:creationId xmlns:p14="http://schemas.microsoft.com/office/powerpoint/2010/main" val="287887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0000"/>
                </a:solidFill>
              </a:rPr>
              <a:t>LE</a:t>
            </a:r>
            <a:r>
              <a:rPr lang="en-US" dirty="0"/>
              <a:t>As</a:t>
            </a:r>
            <a:r>
              <a:rPr lang="en-US" dirty="0">
                <a:solidFill>
                  <a:srgbClr val="000000"/>
                </a:solidFill>
              </a:rPr>
              <a:t> should ensure that all staff involved with the enrollment of students should be trained and understand these procedures.  </a:t>
            </a:r>
          </a:p>
          <a:p>
            <a:r>
              <a:rPr lang="en-US" dirty="0">
                <a:solidFill>
                  <a:srgbClr val="000000"/>
                </a:solidFill>
              </a:rPr>
              <a:t>This may include:</a:t>
            </a:r>
          </a:p>
          <a:p>
            <a:pPr lvl="1"/>
            <a:r>
              <a:rPr lang="en-US" dirty="0">
                <a:solidFill>
                  <a:srgbClr val="000000"/>
                </a:solidFill>
              </a:rPr>
              <a:t>Front Desk Receptionist</a:t>
            </a:r>
          </a:p>
          <a:p>
            <a:pPr lvl="1"/>
            <a:r>
              <a:rPr lang="en-US" dirty="0">
                <a:solidFill>
                  <a:srgbClr val="000000"/>
                </a:solidFill>
              </a:rPr>
              <a:t>Principal and Assistant Principal</a:t>
            </a:r>
          </a:p>
          <a:p>
            <a:pPr lvl="1"/>
            <a:r>
              <a:rPr lang="en-US" dirty="0">
                <a:solidFill>
                  <a:srgbClr val="000000"/>
                </a:solidFill>
              </a:rPr>
              <a:t>School Counselors</a:t>
            </a:r>
          </a:p>
          <a:p>
            <a:pPr lvl="1"/>
            <a:r>
              <a:rPr lang="en-US" dirty="0">
                <a:solidFill>
                  <a:srgbClr val="000000"/>
                </a:solidFill>
              </a:rPr>
              <a:t>Administrative Assistants</a:t>
            </a:r>
          </a:p>
          <a:p>
            <a:endParaRPr lang="en-US" dirty="0"/>
          </a:p>
        </p:txBody>
      </p:sp>
      <p:sp>
        <p:nvSpPr>
          <p:cNvPr id="3" name="Title 2"/>
          <p:cNvSpPr>
            <a:spLocks noGrp="1"/>
          </p:cNvSpPr>
          <p:nvPr>
            <p:ph type="title"/>
          </p:nvPr>
        </p:nvSpPr>
        <p:spPr/>
        <p:txBody>
          <a:bodyPr/>
          <a:lstStyle/>
          <a:p>
            <a:r>
              <a:rPr lang="en-US" dirty="0"/>
              <a:t>Training</a:t>
            </a:r>
          </a:p>
        </p:txBody>
      </p:sp>
      <p:sp>
        <p:nvSpPr>
          <p:cNvPr id="4" name="Slide Number Placeholder 3"/>
          <p:cNvSpPr>
            <a:spLocks noGrp="1"/>
          </p:cNvSpPr>
          <p:nvPr>
            <p:ph type="sldNum" sz="quarter" idx="12"/>
          </p:nvPr>
        </p:nvSpPr>
        <p:spPr/>
        <p:txBody>
          <a:bodyPr/>
          <a:lstStyle/>
          <a:p>
            <a:fld id="{86D2451E-3285-438B-B188-C22B2A012BF6}" type="slidenum">
              <a:rPr lang="en-US" smtClean="0"/>
              <a:pPr/>
              <a:t>25</a:t>
            </a:fld>
            <a:endParaRPr lang="en-US" dirty="0"/>
          </a:p>
        </p:txBody>
      </p:sp>
    </p:spTree>
    <p:extLst>
      <p:ext uri="{BB962C8B-B14F-4D97-AF65-F5344CB8AC3E}">
        <p14:creationId xmlns:p14="http://schemas.microsoft.com/office/powerpoint/2010/main" val="3727077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anose="05000000000000000000" pitchFamily="2" charset="2"/>
              <a:buChar char="ü"/>
            </a:pPr>
            <a:r>
              <a:rPr lang="en-US" dirty="0"/>
              <a:t>DCS will notify district POC that student is in custody</a:t>
            </a:r>
          </a:p>
          <a:p>
            <a:pPr>
              <a:buFont typeface="Wingdings" panose="05000000000000000000" pitchFamily="2" charset="2"/>
              <a:buChar char="ü"/>
            </a:pPr>
            <a:r>
              <a:rPr lang="en-US" dirty="0"/>
              <a:t>Collaboration with local child welfare agency</a:t>
            </a:r>
          </a:p>
          <a:p>
            <a:pPr>
              <a:buFont typeface="Wingdings" panose="05000000000000000000" pitchFamily="2" charset="2"/>
              <a:buChar char="ü"/>
            </a:pPr>
            <a:r>
              <a:rPr lang="en-US" dirty="0"/>
              <a:t>BID Meeting held within 5 days</a:t>
            </a:r>
          </a:p>
          <a:p>
            <a:pPr>
              <a:buFont typeface="Wingdings" panose="05000000000000000000" pitchFamily="2" charset="2"/>
              <a:buChar char="ü"/>
            </a:pPr>
            <a:r>
              <a:rPr lang="en-US" dirty="0"/>
              <a:t>District has transportation arranged and implemented within 5 days</a:t>
            </a:r>
          </a:p>
          <a:p>
            <a:pPr>
              <a:buFont typeface="Wingdings" panose="05000000000000000000" pitchFamily="2" charset="2"/>
              <a:buChar char="ü"/>
            </a:pPr>
            <a:r>
              <a:rPr lang="en-US" dirty="0"/>
              <a:t>Clear, written procedures for transportation implemented</a:t>
            </a:r>
          </a:p>
          <a:p>
            <a:pPr>
              <a:buFont typeface="Wingdings" panose="05000000000000000000" pitchFamily="2" charset="2"/>
              <a:buChar char="ü"/>
            </a:pPr>
            <a:r>
              <a:rPr lang="en-US" dirty="0"/>
              <a:t>Ensure that any barriers to enrollment have been eliminated</a:t>
            </a:r>
          </a:p>
          <a:p>
            <a:pPr>
              <a:buFont typeface="Wingdings" panose="05000000000000000000" pitchFamily="2" charset="2"/>
              <a:buChar char="ü"/>
            </a:pPr>
            <a:r>
              <a:rPr lang="en-US" dirty="0"/>
              <a:t>Develop a dispute resolution process</a:t>
            </a:r>
          </a:p>
          <a:p>
            <a:pPr>
              <a:buFont typeface="Wingdings" panose="05000000000000000000" pitchFamily="2" charset="2"/>
              <a:buChar char="ü"/>
            </a:pPr>
            <a:r>
              <a:rPr lang="en-US" dirty="0"/>
              <a:t>Appropriate transportation provided during time student is in care</a:t>
            </a:r>
          </a:p>
          <a:p>
            <a:pPr marL="0" indent="0">
              <a:buNone/>
            </a:pPr>
            <a:endParaRPr lang="en-US" dirty="0"/>
          </a:p>
        </p:txBody>
      </p:sp>
      <p:sp>
        <p:nvSpPr>
          <p:cNvPr id="3" name="Title 2"/>
          <p:cNvSpPr>
            <a:spLocks noGrp="1"/>
          </p:cNvSpPr>
          <p:nvPr>
            <p:ph type="title"/>
          </p:nvPr>
        </p:nvSpPr>
        <p:spPr>
          <a:xfrm>
            <a:off x="76200" y="228600"/>
            <a:ext cx="8305800" cy="914400"/>
          </a:xfrm>
        </p:spPr>
        <p:txBody>
          <a:bodyPr>
            <a:normAutofit fontScale="90000"/>
          </a:bodyPr>
          <a:lstStyle/>
          <a:p>
            <a:pPr algn="ctr"/>
            <a:r>
              <a:rPr lang="en-US" dirty="0"/>
              <a:t>Checklist for a Comprehensive Procedure</a:t>
            </a:r>
          </a:p>
        </p:txBody>
      </p:sp>
      <p:sp>
        <p:nvSpPr>
          <p:cNvPr id="4" name="Slide Number Placeholder 3"/>
          <p:cNvSpPr>
            <a:spLocks noGrp="1"/>
          </p:cNvSpPr>
          <p:nvPr>
            <p:ph type="sldNum" sz="quarter" idx="12"/>
          </p:nvPr>
        </p:nvSpPr>
        <p:spPr/>
        <p:txBody>
          <a:bodyPr/>
          <a:lstStyle/>
          <a:p>
            <a:fld id="{86D2451E-3285-438B-B188-C22B2A012BF6}" type="slidenum">
              <a:rPr lang="en-US" smtClean="0"/>
              <a:pPr/>
              <a:t>26</a:t>
            </a:fld>
            <a:endParaRPr lang="en-US" dirty="0"/>
          </a:p>
        </p:txBody>
      </p:sp>
    </p:spTree>
    <p:extLst>
      <p:ext uri="{BB962C8B-B14F-4D97-AF65-F5344CB8AC3E}">
        <p14:creationId xmlns:p14="http://schemas.microsoft.com/office/powerpoint/2010/main" val="2072672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Tree>
    <p:extLst>
      <p:ext uri="{BB962C8B-B14F-4D97-AF65-F5344CB8AC3E}">
        <p14:creationId xmlns:p14="http://schemas.microsoft.com/office/powerpoint/2010/main" val="1503978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DCS should notify the LEA POC of a child entering foster care within 1-2 days of the event</a:t>
            </a:r>
          </a:p>
          <a:p>
            <a:r>
              <a:rPr lang="en-US" dirty="0">
                <a:solidFill>
                  <a:srgbClr val="000000"/>
                </a:solidFill>
              </a:rPr>
              <a:t>A Best Interest Determination (BID) meeting should occur within 5 days of the notification</a:t>
            </a:r>
          </a:p>
          <a:p>
            <a:r>
              <a:rPr lang="en-US" dirty="0">
                <a:solidFill>
                  <a:srgbClr val="000000"/>
                </a:solidFill>
              </a:rPr>
              <a:t>Permanent transportation should be arranged for the child within 5 days of the BID</a:t>
            </a:r>
          </a:p>
          <a:p>
            <a:endParaRPr lang="en-US" dirty="0"/>
          </a:p>
        </p:txBody>
      </p:sp>
      <p:sp>
        <p:nvSpPr>
          <p:cNvPr id="3" name="Title 2"/>
          <p:cNvSpPr>
            <a:spLocks noGrp="1"/>
          </p:cNvSpPr>
          <p:nvPr>
            <p:ph type="title"/>
          </p:nvPr>
        </p:nvSpPr>
        <p:spPr/>
        <p:txBody>
          <a:bodyPr/>
          <a:lstStyle/>
          <a:p>
            <a:r>
              <a:rPr lang="en-US" dirty="0"/>
              <a:t>Timeline</a:t>
            </a:r>
          </a:p>
        </p:txBody>
      </p:sp>
      <p:sp>
        <p:nvSpPr>
          <p:cNvPr id="4" name="Slide Number Placeholder 3"/>
          <p:cNvSpPr>
            <a:spLocks noGrp="1"/>
          </p:cNvSpPr>
          <p:nvPr>
            <p:ph type="sldNum" sz="quarter" idx="12"/>
          </p:nvPr>
        </p:nvSpPr>
        <p:spPr/>
        <p:txBody>
          <a:bodyPr/>
          <a:lstStyle/>
          <a:p>
            <a:fld id="{86D2451E-3285-438B-B188-C22B2A012BF6}" type="slidenum">
              <a:rPr lang="en-US" smtClean="0"/>
              <a:pPr/>
              <a:t>28</a:t>
            </a:fld>
            <a:endParaRPr lang="en-US" dirty="0"/>
          </a:p>
        </p:txBody>
      </p:sp>
    </p:spTree>
    <p:extLst>
      <p:ext uri="{BB962C8B-B14F-4D97-AF65-F5344CB8AC3E}">
        <p14:creationId xmlns:p14="http://schemas.microsoft.com/office/powerpoint/2010/main" val="866639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382000" cy="4876800"/>
          </a:xfrm>
        </p:spPr>
        <p:txBody>
          <a:bodyPr>
            <a:noAutofit/>
          </a:bodyPr>
          <a:lstStyle/>
          <a:p>
            <a:pPr marL="0" indent="0">
              <a:buNone/>
            </a:pPr>
            <a:r>
              <a:rPr lang="en-US" sz="800" b="1" dirty="0">
                <a:latin typeface="+mn-lt"/>
              </a:rPr>
              <a:t>Procedures for Students in Foster Care: Best Interest Determination</a:t>
            </a:r>
          </a:p>
          <a:p>
            <a:pPr marL="0" indent="0">
              <a:buNone/>
            </a:pPr>
            <a:r>
              <a:rPr lang="en-US" sz="800" dirty="0">
                <a:latin typeface="+mn-lt"/>
              </a:rPr>
              <a:t>The Every Student Succeeds Act (ESSA) contains key protections for students in foster care that are designed to promote school stability, student success, and collaboration between local education agencies (LEAs) and child welfare agencies.  </a:t>
            </a:r>
          </a:p>
          <a:p>
            <a:pPr marL="0" indent="0">
              <a:buNone/>
            </a:pPr>
            <a:r>
              <a:rPr lang="en-US" sz="800" dirty="0">
                <a:latin typeface="+mn-lt"/>
              </a:rPr>
              <a:t> </a:t>
            </a:r>
          </a:p>
          <a:p>
            <a:pPr marL="0" indent="0">
              <a:buNone/>
            </a:pPr>
            <a:r>
              <a:rPr lang="en-US" sz="800" b="1" u="sng" dirty="0">
                <a:latin typeface="+mn-lt"/>
              </a:rPr>
              <a:t>Definitions</a:t>
            </a:r>
            <a:endParaRPr lang="en-US" sz="800" dirty="0">
              <a:latin typeface="+mn-lt"/>
            </a:endParaRPr>
          </a:p>
          <a:p>
            <a:pPr marL="0" indent="0">
              <a:buNone/>
            </a:pPr>
            <a:r>
              <a:rPr lang="en-US" sz="800" b="1" dirty="0">
                <a:latin typeface="+mn-lt"/>
              </a:rPr>
              <a:t>“Foster Care”</a:t>
            </a:r>
            <a:r>
              <a:rPr lang="en-US" sz="800" dirty="0">
                <a:latin typeface="+mn-lt"/>
              </a:rPr>
              <a:t> is defined as 24 hour substitute care for children placed away from their parents or guardians for whom the child welfare agency has placement and care responsibility.</a:t>
            </a:r>
          </a:p>
          <a:p>
            <a:pPr marL="0" indent="0">
              <a:buNone/>
            </a:pPr>
            <a:r>
              <a:rPr lang="en-US" sz="800" dirty="0">
                <a:latin typeface="+mn-lt"/>
              </a:rPr>
              <a:t/>
            </a:r>
            <a:br>
              <a:rPr lang="en-US" sz="800" dirty="0">
                <a:latin typeface="+mn-lt"/>
              </a:rPr>
            </a:br>
            <a:r>
              <a:rPr lang="en-US" sz="800" b="1" dirty="0">
                <a:latin typeface="+mn-lt"/>
              </a:rPr>
              <a:t>“School of origin”</a:t>
            </a:r>
            <a:r>
              <a:rPr lang="en-US" sz="800" dirty="0">
                <a:latin typeface="+mn-lt"/>
              </a:rPr>
              <a:t> is the school in which a child is enrolled at the time of placement in foster care.  If a child’s foster care placement changes, the school of origin would then be considered the school in which the child was enrolled at the time of the placement change.</a:t>
            </a:r>
          </a:p>
          <a:p>
            <a:pPr marL="0" indent="0">
              <a:buNone/>
            </a:pPr>
            <a:r>
              <a:rPr lang="en-US" sz="800" dirty="0">
                <a:latin typeface="+mn-lt"/>
              </a:rPr>
              <a:t>   </a:t>
            </a:r>
          </a:p>
          <a:p>
            <a:pPr marL="0" indent="0">
              <a:buNone/>
            </a:pPr>
            <a:r>
              <a:rPr lang="en-US" sz="800" b="1" u="sng" dirty="0">
                <a:latin typeface="+mn-lt"/>
              </a:rPr>
              <a:t>Point of Contact</a:t>
            </a:r>
            <a:endParaRPr lang="en-US" sz="800" dirty="0">
              <a:latin typeface="+mn-lt"/>
            </a:endParaRPr>
          </a:p>
          <a:p>
            <a:pPr marL="0" indent="0">
              <a:buNone/>
            </a:pPr>
            <a:r>
              <a:rPr lang="en-US" sz="800" dirty="0">
                <a:latin typeface="+mn-lt"/>
              </a:rPr>
              <a:t>Upon a student coming into custody or upon a student changing placement while in custody, the DCS Child and Family Team (CFT) will discuss if it is in the best interest of the student to remain in the school of origin.  If the team believes that the student should remain in the school of origin, the DCS Point of Contact (the Education Specialist) will notify the Point of Contact for school system to arrange a Best Interest Determination Meeting.  This is part of the collaborative process of ESSA and must take place.  A description of the process is provided below.  </a:t>
            </a:r>
            <a:r>
              <a:rPr lang="en-US" sz="800" b="1" u="sng" dirty="0">
                <a:latin typeface="+mn-lt"/>
              </a:rPr>
              <a:t>NOTE:  Only the Education Specialist should contact the school system regarding keeping students in the school of origin.</a:t>
            </a:r>
            <a:r>
              <a:rPr lang="en-US" sz="800" dirty="0">
                <a:latin typeface="+mn-lt"/>
              </a:rPr>
              <a:t>   The County School System is not expected to communicate with foster parents, parents, family service workers, etc. at the onset of this process.</a:t>
            </a:r>
          </a:p>
          <a:p>
            <a:pPr marL="0" indent="0">
              <a:buNone/>
            </a:pPr>
            <a:r>
              <a:rPr lang="en-US" sz="800" dirty="0">
                <a:latin typeface="+mn-lt"/>
              </a:rPr>
              <a:t> </a:t>
            </a:r>
          </a:p>
          <a:p>
            <a:pPr marL="0" indent="0">
              <a:buNone/>
            </a:pPr>
            <a:r>
              <a:rPr lang="en-US" sz="800" b="1" u="sng" dirty="0">
                <a:latin typeface="+mn-lt"/>
              </a:rPr>
              <a:t>Best Interest Determination Process</a:t>
            </a:r>
            <a:endParaRPr lang="en-US" sz="800" dirty="0">
              <a:latin typeface="+mn-lt"/>
            </a:endParaRPr>
          </a:p>
          <a:p>
            <a:pPr marL="0" indent="0">
              <a:buNone/>
            </a:pPr>
            <a:r>
              <a:rPr lang="en-US" sz="800" dirty="0">
                <a:latin typeface="+mn-lt"/>
              </a:rPr>
              <a:t>The DCS Education Specialist will notify the point of contact of the LEA if there is a student who DCS would like to keep in the school of origin, but who will no longer be living in that school’s zone.  At that point the school system and DCS can schedule a best interest determination team meeting within </a:t>
            </a:r>
            <a:r>
              <a:rPr lang="en-US" sz="800" u="sng" dirty="0">
                <a:latin typeface="+mn-lt"/>
              </a:rPr>
              <a:t>5 school days </a:t>
            </a:r>
            <a:r>
              <a:rPr lang="en-US" sz="800" dirty="0">
                <a:latin typeface="+mn-lt"/>
              </a:rPr>
              <a:t>that includes:</a:t>
            </a:r>
          </a:p>
          <a:p>
            <a:pPr marL="0" lvl="0" indent="0">
              <a:buNone/>
            </a:pPr>
            <a:r>
              <a:rPr lang="en-US" sz="800" dirty="0">
                <a:latin typeface="+mn-lt"/>
              </a:rPr>
              <a:t>The DCS point of contact (DCS POC);</a:t>
            </a:r>
          </a:p>
          <a:p>
            <a:pPr marL="0" lvl="0" indent="0">
              <a:buNone/>
            </a:pPr>
            <a:r>
              <a:rPr lang="en-US" sz="800" dirty="0">
                <a:latin typeface="+mn-lt"/>
              </a:rPr>
              <a:t>The LEA point of contact (LEA POC);</a:t>
            </a:r>
          </a:p>
          <a:p>
            <a:pPr marL="0" lvl="0" indent="0">
              <a:buNone/>
            </a:pPr>
            <a:r>
              <a:rPr lang="en-US" sz="800" dirty="0">
                <a:latin typeface="+mn-lt"/>
              </a:rPr>
              <a:t>The educational decision maker for the child or youth;  DCS will contact the birth parent)</a:t>
            </a:r>
          </a:p>
          <a:p>
            <a:pPr marL="0" lvl="0" indent="0">
              <a:buNone/>
            </a:pPr>
            <a:r>
              <a:rPr lang="en-US" sz="800" dirty="0">
                <a:latin typeface="+mn-lt"/>
              </a:rPr>
              <a:t>The school principal of designee; and</a:t>
            </a:r>
          </a:p>
          <a:p>
            <a:pPr marL="0" lvl="0" indent="0">
              <a:buNone/>
            </a:pPr>
            <a:r>
              <a:rPr lang="en-US" sz="800" dirty="0">
                <a:latin typeface="+mn-lt"/>
              </a:rPr>
              <a:t>Any other key partners for decision making.</a:t>
            </a:r>
          </a:p>
          <a:p>
            <a:pPr marL="0" indent="0">
              <a:buNone/>
            </a:pPr>
            <a:r>
              <a:rPr lang="en-US" sz="800" dirty="0">
                <a:latin typeface="+mn-lt"/>
              </a:rPr>
              <a:t> </a:t>
            </a:r>
          </a:p>
          <a:p>
            <a:pPr marL="0" indent="0">
              <a:buNone/>
            </a:pPr>
            <a:r>
              <a:rPr lang="en-US" sz="800" dirty="0">
                <a:latin typeface="+mn-lt"/>
              </a:rPr>
              <a:t>At this meeting, the </a:t>
            </a:r>
            <a:r>
              <a:rPr lang="en-US" sz="800" b="1" dirty="0">
                <a:latin typeface="+mn-lt"/>
              </a:rPr>
              <a:t>Best Interest Determination</a:t>
            </a:r>
            <a:r>
              <a:rPr lang="en-US" sz="800" dirty="0">
                <a:latin typeface="+mn-lt"/>
              </a:rPr>
              <a:t> </a:t>
            </a:r>
            <a:r>
              <a:rPr lang="en-US" sz="800" b="1" dirty="0">
                <a:latin typeface="+mn-lt"/>
              </a:rPr>
              <a:t>Form</a:t>
            </a:r>
            <a:r>
              <a:rPr lang="en-US" sz="800" dirty="0">
                <a:latin typeface="+mn-lt"/>
              </a:rPr>
              <a:t> will be completed. </a:t>
            </a:r>
          </a:p>
          <a:p>
            <a:pPr marL="0" indent="0">
              <a:buNone/>
            </a:pPr>
            <a:r>
              <a:rPr lang="en-US" sz="800" dirty="0">
                <a:latin typeface="+mn-lt"/>
              </a:rPr>
              <a:t> </a:t>
            </a:r>
          </a:p>
          <a:p>
            <a:pPr marL="0" indent="0">
              <a:buNone/>
            </a:pPr>
            <a:r>
              <a:rPr lang="en-US" sz="800" dirty="0">
                <a:latin typeface="+mn-lt"/>
              </a:rPr>
              <a:t>If the team decides it is in the best interest of the student to remain in the school of origin, then the student will be allowed to remain.  Transportation to the school of origin should then be discussed by the team (Reference </a:t>
            </a:r>
            <a:r>
              <a:rPr lang="en-US" sz="800" b="1" dirty="0">
                <a:latin typeface="+mn-lt"/>
              </a:rPr>
              <a:t>Transportation to School of Origin Form</a:t>
            </a:r>
            <a:r>
              <a:rPr lang="en-US" sz="800" dirty="0">
                <a:latin typeface="+mn-lt"/>
              </a:rPr>
              <a:t>).</a:t>
            </a:r>
          </a:p>
          <a:p>
            <a:pPr marL="0" indent="0">
              <a:buNone/>
            </a:pPr>
            <a:r>
              <a:rPr lang="en-US" sz="800" dirty="0">
                <a:latin typeface="+mn-lt"/>
              </a:rPr>
              <a:t> </a:t>
            </a:r>
          </a:p>
          <a:p>
            <a:pPr marL="0" indent="0">
              <a:buNone/>
            </a:pPr>
            <a:r>
              <a:rPr lang="en-US" sz="800" dirty="0">
                <a:latin typeface="+mn-lt"/>
              </a:rPr>
              <a:t>If the team decides it is </a:t>
            </a:r>
            <a:r>
              <a:rPr lang="en-US" sz="800" b="1" u="sng" dirty="0">
                <a:latin typeface="+mn-lt"/>
              </a:rPr>
              <a:t>not</a:t>
            </a:r>
            <a:r>
              <a:rPr lang="en-US" sz="800" dirty="0">
                <a:latin typeface="+mn-lt"/>
              </a:rPr>
              <a:t> in the best interest of the student to remain in the school of origin, DCS will enroll the student in the new school.  If this school is in the same LEA as the school of origin, the child will be enrolled immediately. </a:t>
            </a:r>
          </a:p>
          <a:p>
            <a:pPr marL="0" indent="0">
              <a:buNone/>
            </a:pPr>
            <a:endParaRPr lang="en-US" sz="800" dirty="0">
              <a:latin typeface="+mn-lt"/>
            </a:endParaRPr>
          </a:p>
        </p:txBody>
      </p:sp>
      <p:sp>
        <p:nvSpPr>
          <p:cNvPr id="3" name="Title 2"/>
          <p:cNvSpPr>
            <a:spLocks noGrp="1"/>
          </p:cNvSpPr>
          <p:nvPr>
            <p:ph type="title"/>
          </p:nvPr>
        </p:nvSpPr>
        <p:spPr/>
        <p:txBody>
          <a:bodyPr/>
          <a:lstStyle/>
          <a:p>
            <a:pPr algn="ctr"/>
            <a:r>
              <a:rPr lang="en-US" dirty="0"/>
              <a:t>Exemplary Procedure</a:t>
            </a:r>
          </a:p>
        </p:txBody>
      </p:sp>
      <p:sp>
        <p:nvSpPr>
          <p:cNvPr id="4" name="Slide Number Placeholder 3"/>
          <p:cNvSpPr>
            <a:spLocks noGrp="1"/>
          </p:cNvSpPr>
          <p:nvPr>
            <p:ph type="sldNum" sz="quarter" idx="12"/>
          </p:nvPr>
        </p:nvSpPr>
        <p:spPr/>
        <p:txBody>
          <a:bodyPr/>
          <a:lstStyle/>
          <a:p>
            <a:fld id="{86D2451E-3285-438B-B188-C22B2A012BF6}" type="slidenum">
              <a:rPr lang="en-US" smtClean="0"/>
              <a:pPr/>
              <a:t>29</a:t>
            </a:fld>
            <a:endParaRPr lang="en-US" dirty="0"/>
          </a:p>
        </p:txBody>
      </p:sp>
    </p:spTree>
    <p:extLst>
      <p:ext uri="{BB962C8B-B14F-4D97-AF65-F5344CB8AC3E}">
        <p14:creationId xmlns:p14="http://schemas.microsoft.com/office/powerpoint/2010/main" val="460742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lnSpcReduction="10000"/>
          </a:bodyPr>
          <a:lstStyle/>
          <a:p>
            <a:pPr marL="0" indent="0">
              <a:buNone/>
            </a:pPr>
            <a:r>
              <a:rPr lang="en-US" dirty="0"/>
              <a:t>Introduction</a:t>
            </a:r>
          </a:p>
          <a:p>
            <a:r>
              <a:rPr lang="en-US" dirty="0"/>
              <a:t>Definition of Foster Care</a:t>
            </a:r>
          </a:p>
          <a:p>
            <a:pPr marL="0" indent="0">
              <a:buNone/>
            </a:pPr>
            <a:r>
              <a:rPr lang="en-US" dirty="0"/>
              <a:t>Overview</a:t>
            </a:r>
          </a:p>
          <a:p>
            <a:r>
              <a:rPr lang="en-US" dirty="0"/>
              <a:t>Policy vs. Procedure</a:t>
            </a:r>
          </a:p>
          <a:p>
            <a:r>
              <a:rPr lang="en-US" dirty="0"/>
              <a:t>Components for Foster Care Procedures</a:t>
            </a:r>
          </a:p>
          <a:p>
            <a:pPr lvl="1"/>
            <a:r>
              <a:rPr lang="en-US" sz="2000" dirty="0"/>
              <a:t>Point of Contact</a:t>
            </a:r>
          </a:p>
          <a:p>
            <a:pPr lvl="1"/>
            <a:r>
              <a:rPr lang="en-US" sz="2000" dirty="0"/>
              <a:t>Best Interest Determination Meeting</a:t>
            </a:r>
          </a:p>
          <a:p>
            <a:pPr lvl="1"/>
            <a:r>
              <a:rPr lang="en-US" sz="2000" dirty="0"/>
              <a:t>Transportation</a:t>
            </a:r>
          </a:p>
          <a:p>
            <a:pPr lvl="1"/>
            <a:r>
              <a:rPr lang="en-US" sz="2000" dirty="0"/>
              <a:t>Enrollment</a:t>
            </a:r>
            <a:endParaRPr lang="en-US" sz="2400" dirty="0"/>
          </a:p>
          <a:p>
            <a:r>
              <a:rPr lang="en-US" dirty="0"/>
              <a:t>Timeline</a:t>
            </a:r>
          </a:p>
          <a:p>
            <a:r>
              <a:rPr lang="en-US" dirty="0"/>
              <a:t>Collaboration</a:t>
            </a:r>
          </a:p>
          <a:p>
            <a:endParaRPr lang="en-US" dirty="0"/>
          </a:p>
        </p:txBody>
      </p:sp>
      <p:sp>
        <p:nvSpPr>
          <p:cNvPr id="3" name="Title 2"/>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2"/>
          </p:nvPr>
        </p:nvSpPr>
        <p:spPr/>
        <p:txBody>
          <a:bodyPr/>
          <a:lstStyle/>
          <a:p>
            <a:fld id="{86D2451E-3285-438B-B188-C22B2A012BF6}" type="slidenum">
              <a:rPr lang="en-US" smtClean="0"/>
              <a:pPr/>
              <a:t>3</a:t>
            </a:fld>
            <a:endParaRPr lang="en-US" dirty="0"/>
          </a:p>
        </p:txBody>
      </p:sp>
    </p:spTree>
    <p:extLst>
      <p:ext uri="{BB962C8B-B14F-4D97-AF65-F5344CB8AC3E}">
        <p14:creationId xmlns:p14="http://schemas.microsoft.com/office/powerpoint/2010/main" val="173367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Collaboration</a:t>
            </a:r>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30</a:t>
            </a:fld>
            <a:endParaRPr lang="en-US" dirty="0"/>
          </a:p>
        </p:txBody>
      </p:sp>
    </p:spTree>
    <p:extLst>
      <p:ext uri="{BB962C8B-B14F-4D97-AF65-F5344CB8AC3E}">
        <p14:creationId xmlns:p14="http://schemas.microsoft.com/office/powerpoint/2010/main" val="2869342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rgbClr val="000000"/>
                </a:solidFill>
              </a:rPr>
              <a:t>To facilitate effective collaboration, the department, LEAs, and DCS should:</a:t>
            </a:r>
          </a:p>
          <a:p>
            <a:pPr lvl="1"/>
            <a:r>
              <a:rPr lang="en-US" dirty="0">
                <a:solidFill>
                  <a:srgbClr val="000000"/>
                </a:solidFill>
              </a:rPr>
              <a:t>collaborate, as appropriate, across district, region, and state lines;</a:t>
            </a:r>
          </a:p>
          <a:p>
            <a:pPr lvl="1"/>
            <a:r>
              <a:rPr lang="en-US" dirty="0">
                <a:solidFill>
                  <a:srgbClr val="000000"/>
                </a:solidFill>
              </a:rPr>
              <a:t>cross-train staff on the complex needs of children in foster care and the importance of educational stability;</a:t>
            </a:r>
          </a:p>
          <a:p>
            <a:pPr lvl="1"/>
            <a:r>
              <a:rPr lang="en-US" dirty="0">
                <a:solidFill>
                  <a:srgbClr val="000000"/>
                </a:solidFill>
              </a:rPr>
              <a:t>establish formal mechanisms to ensure LEAs are notified when child enters care; and</a:t>
            </a:r>
          </a:p>
          <a:p>
            <a:pPr lvl="1"/>
            <a:r>
              <a:rPr lang="en-US" dirty="0">
                <a:solidFill>
                  <a:srgbClr val="000000"/>
                </a:solidFill>
              </a:rPr>
              <a:t>build capacity to collect and use data to support outcomes for children in foster care.</a:t>
            </a:r>
          </a:p>
          <a:p>
            <a:endParaRPr lang="en-US" dirty="0"/>
          </a:p>
        </p:txBody>
      </p:sp>
      <p:sp>
        <p:nvSpPr>
          <p:cNvPr id="3" name="Title 2"/>
          <p:cNvSpPr>
            <a:spLocks noGrp="1"/>
          </p:cNvSpPr>
          <p:nvPr>
            <p:ph type="title"/>
          </p:nvPr>
        </p:nvSpPr>
        <p:spPr/>
        <p:txBody>
          <a:bodyPr>
            <a:normAutofit fontScale="90000"/>
          </a:bodyPr>
          <a:lstStyle/>
          <a:p>
            <a:r>
              <a:rPr lang="en-US" dirty="0"/>
              <a:t>Effective Collaboration: </a:t>
            </a:r>
            <a:br>
              <a:rPr lang="en-US" dirty="0"/>
            </a:br>
            <a:r>
              <a:rPr lang="en-US" sz="2800" dirty="0"/>
              <a:t>Guidance Provisions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31</a:t>
            </a:fld>
            <a:endParaRPr lang="en-US" dirty="0"/>
          </a:p>
        </p:txBody>
      </p:sp>
    </p:spTree>
    <p:extLst>
      <p:ext uri="{BB962C8B-B14F-4D97-AF65-F5344CB8AC3E}">
        <p14:creationId xmlns:p14="http://schemas.microsoft.com/office/powerpoint/2010/main" val="3210408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889503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886076" y="1295400"/>
            <a:ext cx="3219448" cy="4525963"/>
          </a:xfrm>
          <a:prstGeom prst="rect">
            <a:avLst/>
          </a:prstGeom>
        </p:spPr>
      </p:pic>
      <p:sp>
        <p:nvSpPr>
          <p:cNvPr id="3" name="Title 2"/>
          <p:cNvSpPr>
            <a:spLocks noGrp="1"/>
          </p:cNvSpPr>
          <p:nvPr>
            <p:ph type="title"/>
          </p:nvPr>
        </p:nvSpPr>
        <p:spPr/>
        <p:txBody>
          <a:bodyPr/>
          <a:lstStyle/>
          <a:p>
            <a:r>
              <a:rPr lang="en-US" dirty="0"/>
              <a:t>Memo from TDOE</a:t>
            </a:r>
          </a:p>
        </p:txBody>
      </p:sp>
      <p:sp>
        <p:nvSpPr>
          <p:cNvPr id="4" name="Slide Number Placeholder 3"/>
          <p:cNvSpPr>
            <a:spLocks noGrp="1"/>
          </p:cNvSpPr>
          <p:nvPr>
            <p:ph type="sldNum" sz="quarter" idx="12"/>
          </p:nvPr>
        </p:nvSpPr>
        <p:spPr/>
        <p:txBody>
          <a:bodyPr/>
          <a:lstStyle/>
          <a:p>
            <a:fld id="{86D2451E-3285-438B-B188-C22B2A012BF6}" type="slidenum">
              <a:rPr lang="en-US" smtClean="0"/>
              <a:pPr/>
              <a:t>33</a:t>
            </a:fld>
            <a:endParaRPr lang="en-US" dirty="0"/>
          </a:p>
        </p:txBody>
      </p:sp>
    </p:spTree>
    <p:extLst>
      <p:ext uri="{BB962C8B-B14F-4D97-AF65-F5344CB8AC3E}">
        <p14:creationId xmlns:p14="http://schemas.microsoft.com/office/powerpoint/2010/main" val="1911697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latin typeface="+mn-lt"/>
                <a:hlinkClick r:id="rId2"/>
              </a:rPr>
              <a:t>ED Foster Care Transition Toolkit</a:t>
            </a:r>
            <a:endParaRPr lang="en-US" sz="2000" dirty="0">
              <a:latin typeface="+mn-lt"/>
            </a:endParaRPr>
          </a:p>
          <a:p>
            <a:r>
              <a:rPr lang="en-US" sz="2000" dirty="0">
                <a:latin typeface="+mn-lt"/>
                <a:hlinkClick r:id="rId3"/>
              </a:rPr>
              <a:t>ED/HHS Joint Guidance </a:t>
            </a:r>
            <a:endParaRPr lang="en-US" sz="2000" dirty="0">
              <a:latin typeface="+mn-lt"/>
            </a:endParaRPr>
          </a:p>
          <a:p>
            <a:r>
              <a:rPr lang="en-US" sz="2000" dirty="0">
                <a:latin typeface="+mn-lt"/>
                <a:hlinkClick r:id="rId4"/>
              </a:rPr>
              <a:t>NAEHCY Resources</a:t>
            </a:r>
            <a:endParaRPr lang="en-US" sz="2000" dirty="0">
              <a:latin typeface="+mn-lt"/>
            </a:endParaRPr>
          </a:p>
          <a:p>
            <a:r>
              <a:rPr lang="en-US" sz="2000" u="sng" dirty="0">
                <a:solidFill>
                  <a:prstClr val="black"/>
                </a:solidFill>
                <a:latin typeface="+mn-lt"/>
                <a:hlinkClick r:id="rId5"/>
              </a:rPr>
              <a:t>Fostering Success in Education: National Factsheet on the Educational Outcomes of Children in Foster Care.</a:t>
            </a:r>
            <a:endParaRPr lang="en-US" sz="2000" u="sng" dirty="0">
              <a:solidFill>
                <a:prstClr val="black"/>
              </a:solidFill>
              <a:latin typeface="+mn-lt"/>
            </a:endParaRPr>
          </a:p>
          <a:p>
            <a:r>
              <a:rPr lang="en-US" sz="2000" u="sng" dirty="0">
                <a:solidFill>
                  <a:prstClr val="black"/>
                </a:solidFill>
                <a:latin typeface="+mn-lt"/>
                <a:hlinkClick r:id="rId5"/>
              </a:rPr>
              <a:t>http://www.fostercareandeducation.org/DesktopModules/Bring2mind/DMX/Download.aspx?portalid=0&amp;EntryId=2100&amp;Command=Core_Download</a:t>
            </a:r>
            <a:endParaRPr lang="en-US" sz="2000" u="sng" dirty="0">
              <a:solidFill>
                <a:prstClr val="black"/>
              </a:solidFill>
              <a:latin typeface="+mn-lt"/>
            </a:endParaRPr>
          </a:p>
          <a:p>
            <a:r>
              <a:rPr lang="en-US" altLang="en-US" sz="2000" dirty="0">
                <a:latin typeface="+mn-lt"/>
                <a:hlinkClick r:id="rId6"/>
              </a:rPr>
              <a:t>www.fostercareandeducation.org/AreasofFocus/BlueprintforChange.aspx</a:t>
            </a:r>
            <a:r>
              <a:rPr lang="en-US" altLang="en-US" sz="2000" dirty="0">
                <a:latin typeface="+mn-lt"/>
              </a:rPr>
              <a:t> </a:t>
            </a:r>
          </a:p>
          <a:p>
            <a:r>
              <a:rPr lang="en-US" altLang="en-US" sz="2000">
                <a:latin typeface="+mn-lt"/>
                <a:hlinkClick r:id="rId7"/>
              </a:rPr>
              <a:t>https://neglected-delinquent.ed.gov/</a:t>
            </a:r>
            <a:endParaRPr lang="en-US" altLang="en-US" sz="2000">
              <a:latin typeface="+mn-lt"/>
            </a:endParaRPr>
          </a:p>
          <a:p>
            <a:pPr marL="0" indent="0">
              <a:buNone/>
            </a:pPr>
            <a:endParaRPr lang="en-US" altLang="en-US" sz="2000" dirty="0">
              <a:latin typeface="+mn-lt"/>
            </a:endParaRPr>
          </a:p>
          <a:p>
            <a:endParaRPr lang="en-US" dirty="0"/>
          </a:p>
        </p:txBody>
      </p:sp>
      <p:sp>
        <p:nvSpPr>
          <p:cNvPr id="3" name="Title 2"/>
          <p:cNvSpPr>
            <a:spLocks noGrp="1"/>
          </p:cNvSpPr>
          <p:nvPr>
            <p:ph type="title"/>
          </p:nvPr>
        </p:nvSpPr>
        <p:spPr/>
        <p:txBody>
          <a:bodyPr/>
          <a:lstStyle/>
          <a:p>
            <a:pPr algn="ctr"/>
            <a:r>
              <a:rPr lang="en-US" dirty="0"/>
              <a:t>Resources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34</a:t>
            </a:fld>
            <a:endParaRPr lang="en-US" dirty="0"/>
          </a:p>
        </p:txBody>
      </p:sp>
    </p:spTree>
    <p:extLst>
      <p:ext uri="{BB962C8B-B14F-4D97-AF65-F5344CB8AC3E}">
        <p14:creationId xmlns:p14="http://schemas.microsoft.com/office/powerpoint/2010/main" val="1260994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sz="2000" dirty="0"/>
              <a:t>Introduction</a:t>
            </a:r>
          </a:p>
          <a:p>
            <a:r>
              <a:rPr lang="en-US" sz="2000" dirty="0"/>
              <a:t>Definition of Foster Care</a:t>
            </a:r>
          </a:p>
          <a:p>
            <a:pPr marL="0" indent="0">
              <a:buNone/>
            </a:pPr>
            <a:r>
              <a:rPr lang="en-US" sz="2000" dirty="0"/>
              <a:t>Overview</a:t>
            </a:r>
          </a:p>
          <a:p>
            <a:r>
              <a:rPr lang="en-US" sz="2000" dirty="0"/>
              <a:t>Policy vs. Procedure</a:t>
            </a:r>
          </a:p>
          <a:p>
            <a:r>
              <a:rPr lang="en-US" sz="2000" dirty="0"/>
              <a:t>Components for Foster Care Procedures</a:t>
            </a:r>
          </a:p>
          <a:p>
            <a:pPr lvl="1"/>
            <a:r>
              <a:rPr lang="en-US" sz="1800" dirty="0"/>
              <a:t>Point of Contact</a:t>
            </a:r>
          </a:p>
          <a:p>
            <a:pPr lvl="1"/>
            <a:r>
              <a:rPr lang="en-US" sz="1800" dirty="0"/>
              <a:t>Best Interest Determination Meeting</a:t>
            </a:r>
          </a:p>
          <a:p>
            <a:pPr lvl="1"/>
            <a:r>
              <a:rPr lang="en-US" sz="1800" dirty="0"/>
              <a:t>Transportation</a:t>
            </a:r>
          </a:p>
          <a:p>
            <a:pPr lvl="1"/>
            <a:r>
              <a:rPr lang="en-US" sz="1800" dirty="0"/>
              <a:t>Enrollment</a:t>
            </a:r>
            <a:endParaRPr lang="en-US" sz="2000" dirty="0"/>
          </a:p>
          <a:p>
            <a:r>
              <a:rPr lang="en-US" sz="2000" dirty="0"/>
              <a:t>Timeline</a:t>
            </a:r>
          </a:p>
          <a:p>
            <a:r>
              <a:rPr lang="en-US" sz="2000" dirty="0"/>
              <a:t>Collaboration</a:t>
            </a:r>
          </a:p>
          <a:p>
            <a:pPr marL="0" indent="0">
              <a:buNone/>
            </a:pPr>
            <a:endParaRPr lang="en-US" dirty="0"/>
          </a:p>
        </p:txBody>
      </p:sp>
      <p:sp>
        <p:nvSpPr>
          <p:cNvPr id="3" name="Title 2"/>
          <p:cNvSpPr>
            <a:spLocks noGrp="1"/>
          </p:cNvSpPr>
          <p:nvPr>
            <p:ph type="title"/>
          </p:nvPr>
        </p:nvSpPr>
        <p:spPr/>
        <p:txBody>
          <a:bodyPr/>
          <a:lstStyle/>
          <a:p>
            <a:r>
              <a:rPr lang="en-US" dirty="0"/>
              <a:t>Review</a:t>
            </a:r>
          </a:p>
        </p:txBody>
      </p:sp>
      <p:sp>
        <p:nvSpPr>
          <p:cNvPr id="4" name="Slide Number Placeholder 3"/>
          <p:cNvSpPr>
            <a:spLocks noGrp="1"/>
          </p:cNvSpPr>
          <p:nvPr>
            <p:ph type="sldNum" sz="quarter" idx="12"/>
          </p:nvPr>
        </p:nvSpPr>
        <p:spPr/>
        <p:txBody>
          <a:bodyPr/>
          <a:lstStyle/>
          <a:p>
            <a:fld id="{86D2451E-3285-438B-B188-C22B2A012BF6}" type="slidenum">
              <a:rPr lang="en-US" smtClean="0"/>
              <a:pPr/>
              <a:t>35</a:t>
            </a:fld>
            <a:endParaRPr lang="en-US" dirty="0"/>
          </a:p>
        </p:txBody>
      </p:sp>
    </p:spTree>
    <p:extLst>
      <p:ext uri="{BB962C8B-B14F-4D97-AF65-F5344CB8AC3E}">
        <p14:creationId xmlns:p14="http://schemas.microsoft.com/office/powerpoint/2010/main" val="757792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36</a:t>
            </a:fld>
            <a:endParaRPr lang="en-US" dirty="0"/>
          </a:p>
        </p:txBody>
      </p:sp>
      <p:pic>
        <p:nvPicPr>
          <p:cNvPr id="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3862" y="1894889"/>
            <a:ext cx="3083874" cy="3326984"/>
          </a:xfrm>
        </p:spPr>
      </p:pic>
    </p:spTree>
    <p:extLst>
      <p:ext uri="{BB962C8B-B14F-4D97-AF65-F5344CB8AC3E}">
        <p14:creationId xmlns:p14="http://schemas.microsoft.com/office/powerpoint/2010/main" val="3362817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683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lgn="ctr">
              <a:buNone/>
            </a:pPr>
            <a:r>
              <a:rPr lang="en-US" dirty="0">
                <a:solidFill>
                  <a:sysClr val="windowText" lastClr="000000"/>
                </a:solidFill>
              </a:rPr>
              <a:t>Citizens and agencies are encouraged to report fraud, waste, or abuse in State and Local government.</a:t>
            </a:r>
          </a:p>
          <a:p>
            <a:pPr algn="ctr"/>
            <a:endParaRPr lang="en-US" dirty="0">
              <a:solidFill>
                <a:sysClr val="windowText" lastClr="000000"/>
              </a:solidFill>
            </a:endParaRPr>
          </a:p>
          <a:p>
            <a:pPr marL="0" indent="0" algn="ctr">
              <a:buNone/>
            </a:pPr>
            <a:r>
              <a:rPr lang="en-US" u="sng" dirty="0">
                <a:solidFill>
                  <a:sysClr val="windowText" lastClr="000000"/>
                </a:solidFill>
              </a:rPr>
              <a:t>NOTICE:</a:t>
            </a:r>
            <a:r>
              <a:rPr lang="en-US" dirty="0">
                <a:solidFill>
                  <a:sysClr val="windowText" lastClr="000000"/>
                </a:solidFill>
              </a:rPr>
              <a:t> This agency is a recipient of taxpayer funding. If you observe an agency director or employee engaging in any activity which you consider to be illegal, improper or wasteful, please call the state Comptroller’s toll-free Hotline:</a:t>
            </a:r>
          </a:p>
          <a:p>
            <a:pPr algn="ctr"/>
            <a:endParaRPr lang="en-US" b="1" u="sng" dirty="0">
              <a:solidFill>
                <a:sysClr val="windowText" lastClr="000000"/>
              </a:solidFill>
            </a:endParaRPr>
          </a:p>
          <a:p>
            <a:pPr marL="0" indent="0" algn="ctr">
              <a:buNone/>
            </a:pPr>
            <a:r>
              <a:rPr lang="en-US" sz="3600" b="1" dirty="0">
                <a:solidFill>
                  <a:sysClr val="windowText" lastClr="000000"/>
                </a:solidFill>
              </a:rPr>
              <a:t>1-800-232-5454</a:t>
            </a:r>
            <a:endParaRPr lang="en-US" sz="3600" dirty="0">
              <a:solidFill>
                <a:sysClr val="windowText" lastClr="000000"/>
              </a:solidFill>
            </a:endParaRPr>
          </a:p>
          <a:p>
            <a:pPr algn="ctr"/>
            <a:endParaRPr lang="en-US" b="1" dirty="0">
              <a:solidFill>
                <a:sysClr val="windowText" lastClr="000000"/>
              </a:solidFill>
            </a:endParaRPr>
          </a:p>
          <a:p>
            <a:pPr marL="0" indent="0" algn="ctr">
              <a:buNone/>
            </a:pPr>
            <a:r>
              <a:rPr lang="en-US" dirty="0">
                <a:solidFill>
                  <a:sysClr val="windowText" lastClr="000000"/>
                </a:solidFill>
              </a:rPr>
              <a:t>Notifications can also be submitted electronically at:</a:t>
            </a:r>
          </a:p>
          <a:p>
            <a:pPr algn="ctr"/>
            <a:endParaRPr lang="en-US" dirty="0">
              <a:solidFill>
                <a:sysClr val="windowText" lastClr="000000"/>
              </a:solidFill>
            </a:endParaRPr>
          </a:p>
          <a:p>
            <a:pPr marL="0" indent="0" algn="ctr">
              <a:buNone/>
            </a:pPr>
            <a:r>
              <a:rPr lang="en-US" sz="2800" b="1" dirty="0">
                <a:solidFill>
                  <a:sysClr val="windowText" lastClr="000000"/>
                </a:solidFill>
              </a:rPr>
              <a:t>http://www.comptroller.tn.gov/hotline</a:t>
            </a:r>
          </a:p>
          <a:p>
            <a:pPr marL="0" indent="0">
              <a:buNone/>
            </a:pPr>
            <a:endParaRPr lang="en-US" dirty="0"/>
          </a:p>
        </p:txBody>
      </p:sp>
      <p:sp>
        <p:nvSpPr>
          <p:cNvPr id="3" name="Title 2"/>
          <p:cNvSpPr>
            <a:spLocks noGrp="1"/>
          </p:cNvSpPr>
          <p:nvPr>
            <p:ph type="title"/>
          </p:nvPr>
        </p:nvSpPr>
        <p:spPr/>
        <p:txBody>
          <a:bodyPr/>
          <a:lstStyle/>
          <a:p>
            <a:pPr algn="ctr"/>
            <a:r>
              <a:rPr lang="en-US" dirty="0"/>
              <a:t>FRAUD, WASTE, or ABUSE</a:t>
            </a:r>
          </a:p>
        </p:txBody>
      </p:sp>
      <p:sp>
        <p:nvSpPr>
          <p:cNvPr id="4" name="Slide Number Placeholder 3"/>
          <p:cNvSpPr>
            <a:spLocks noGrp="1"/>
          </p:cNvSpPr>
          <p:nvPr>
            <p:ph type="sldNum" sz="quarter" idx="12"/>
          </p:nvPr>
        </p:nvSpPr>
        <p:spPr/>
        <p:txBody>
          <a:bodyPr/>
          <a:lstStyle/>
          <a:p>
            <a:fld id="{86D2451E-3285-438B-B188-C22B2A012BF6}" type="slidenum">
              <a:rPr lang="en-US" smtClean="0"/>
              <a:pPr/>
              <a:t>38</a:t>
            </a:fld>
            <a:endParaRPr lang="en-US" dirty="0"/>
          </a:p>
        </p:txBody>
      </p:sp>
    </p:spTree>
    <p:extLst>
      <p:ext uri="{BB962C8B-B14F-4D97-AF65-F5344CB8AC3E}">
        <p14:creationId xmlns:p14="http://schemas.microsoft.com/office/powerpoint/2010/main" val="2570678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“Foster care” means 24-hour substitute care for children placed away from their parents or guardians and for whom Department of Children's Services (DCS) has placement and care responsibility.</a:t>
            </a:r>
          </a:p>
          <a:p>
            <a:r>
              <a:rPr lang="en-US" dirty="0"/>
              <a:t>This includes placements in foster family homes, foster homes of relatives, group homes, emergency shelters, residential facilities, child care institutions, and pre-adoptive homes.</a:t>
            </a:r>
          </a:p>
          <a:p>
            <a:r>
              <a:rPr lang="en-US" dirty="0"/>
              <a:t>The Title I foster care provisions apply to all children in foster care enrolled in public schools.</a:t>
            </a:r>
          </a:p>
          <a:p>
            <a:endParaRPr lang="en-US" dirty="0"/>
          </a:p>
          <a:p>
            <a:endParaRPr lang="en-US" dirty="0"/>
          </a:p>
        </p:txBody>
      </p:sp>
      <p:sp>
        <p:nvSpPr>
          <p:cNvPr id="3" name="Title 2"/>
          <p:cNvSpPr>
            <a:spLocks noGrp="1"/>
          </p:cNvSpPr>
          <p:nvPr>
            <p:ph type="title"/>
          </p:nvPr>
        </p:nvSpPr>
        <p:spPr/>
        <p:txBody>
          <a:bodyPr/>
          <a:lstStyle/>
          <a:p>
            <a:r>
              <a:rPr lang="en-US" dirty="0"/>
              <a:t>What is foster care?</a:t>
            </a:r>
          </a:p>
        </p:txBody>
      </p:sp>
      <p:sp>
        <p:nvSpPr>
          <p:cNvPr id="4" name="Slide Number Placeholder 3"/>
          <p:cNvSpPr>
            <a:spLocks noGrp="1"/>
          </p:cNvSpPr>
          <p:nvPr>
            <p:ph type="sldNum" sz="quarter" idx="12"/>
          </p:nvPr>
        </p:nvSpPr>
        <p:spPr/>
        <p:txBody>
          <a:bodyPr/>
          <a:lstStyle/>
          <a:p>
            <a:fld id="{86D2451E-3285-438B-B188-C22B2A012BF6}" type="slidenum">
              <a:rPr lang="en-US" smtClean="0"/>
              <a:pPr/>
              <a:t>4</a:t>
            </a:fld>
            <a:endParaRPr lang="en-US" dirty="0"/>
          </a:p>
        </p:txBody>
      </p:sp>
    </p:spTree>
    <p:extLst>
      <p:ext uri="{BB962C8B-B14F-4D97-AF65-F5344CB8AC3E}">
        <p14:creationId xmlns:p14="http://schemas.microsoft.com/office/powerpoint/2010/main" val="271438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Are often a vulnerable and highly mobile student population</a:t>
            </a:r>
          </a:p>
          <a:p>
            <a:r>
              <a:rPr lang="en-US" dirty="0"/>
              <a:t>Experience more unscheduled school changes than their peers in a given school year</a:t>
            </a:r>
          </a:p>
          <a:p>
            <a:r>
              <a:rPr lang="en-US" dirty="0"/>
              <a:t>Experience (compared to their peers not in foster care):</a:t>
            </a:r>
          </a:p>
          <a:p>
            <a:pPr lvl="1"/>
            <a:r>
              <a:rPr lang="en-US" dirty="0"/>
              <a:t>LOWER high school graduation rates;</a:t>
            </a:r>
          </a:p>
          <a:p>
            <a:pPr lvl="1"/>
            <a:r>
              <a:rPr lang="en-US" dirty="0"/>
              <a:t>LOWER scores on academic assessments; and</a:t>
            </a:r>
          </a:p>
          <a:p>
            <a:pPr lvl="1"/>
            <a:r>
              <a:rPr lang="en-US" dirty="0"/>
              <a:t>HIGHER rates of retention, absenteeism, suspensions, and expulsions</a:t>
            </a:r>
          </a:p>
          <a:p>
            <a:endParaRPr lang="en-US" dirty="0"/>
          </a:p>
        </p:txBody>
      </p:sp>
      <p:sp>
        <p:nvSpPr>
          <p:cNvPr id="3" name="Title 2"/>
          <p:cNvSpPr>
            <a:spLocks noGrp="1"/>
          </p:cNvSpPr>
          <p:nvPr>
            <p:ph type="title"/>
          </p:nvPr>
        </p:nvSpPr>
        <p:spPr/>
        <p:txBody>
          <a:bodyPr/>
          <a:lstStyle/>
          <a:p>
            <a:r>
              <a:rPr lang="en-US" dirty="0"/>
              <a:t>Children in Foster Care</a:t>
            </a:r>
          </a:p>
        </p:txBody>
      </p:sp>
      <p:sp>
        <p:nvSpPr>
          <p:cNvPr id="4" name="Slide Number Placeholder 3"/>
          <p:cNvSpPr>
            <a:spLocks noGrp="1"/>
          </p:cNvSpPr>
          <p:nvPr>
            <p:ph type="sldNum" sz="quarter" idx="12"/>
          </p:nvPr>
        </p:nvSpPr>
        <p:spPr/>
        <p:txBody>
          <a:bodyPr/>
          <a:lstStyle/>
          <a:p>
            <a:fld id="{86D2451E-3285-438B-B188-C22B2A012BF6}" type="slidenum">
              <a:rPr lang="en-US" smtClean="0"/>
              <a:pPr/>
              <a:t>5</a:t>
            </a:fld>
            <a:endParaRPr lang="en-US" dirty="0"/>
          </a:p>
        </p:txBody>
      </p:sp>
    </p:spTree>
    <p:extLst>
      <p:ext uri="{BB962C8B-B14F-4D97-AF65-F5344CB8AC3E}">
        <p14:creationId xmlns:p14="http://schemas.microsoft.com/office/powerpoint/2010/main" val="644880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a:t>Children and youth in foster care represent one of the most vulnerable student subgroups in this country. Of the approximately 415,000 children in foster care in 2014, nearly 270,000 were in elementary and secondary schools.</a:t>
            </a:r>
          </a:p>
          <a:p>
            <a:pPr marL="0" indent="0">
              <a:buNone/>
            </a:pPr>
            <a:r>
              <a:rPr lang="en-US" dirty="0"/>
              <a:t> </a:t>
            </a:r>
          </a:p>
          <a:p>
            <a:r>
              <a:rPr lang="en-US" dirty="0"/>
              <a:t>Studies find that children in foster care are much more likely than their peers to struggle academically and fall behind in school. </a:t>
            </a:r>
          </a:p>
        </p:txBody>
      </p:sp>
      <p:sp>
        <p:nvSpPr>
          <p:cNvPr id="3" name="Title 2"/>
          <p:cNvSpPr>
            <a:spLocks noGrp="1"/>
          </p:cNvSpPr>
          <p:nvPr>
            <p:ph type="title"/>
          </p:nvPr>
        </p:nvSpPr>
        <p:spPr/>
        <p:txBody>
          <a:bodyPr>
            <a:noAutofit/>
          </a:bodyPr>
          <a:lstStyle/>
          <a:p>
            <a:r>
              <a:rPr lang="en-US" sz="2800" dirty="0"/>
              <a:t/>
            </a:r>
            <a:br>
              <a:rPr lang="en-US" sz="2800" dirty="0"/>
            </a:br>
            <a:r>
              <a:rPr lang="en-US" dirty="0"/>
              <a:t>Foster Care in ESSA</a:t>
            </a:r>
            <a:r>
              <a:rPr lang="en-US" sz="2800" dirty="0"/>
              <a:t/>
            </a:r>
            <a:br>
              <a:rPr lang="en-US" sz="2800" dirty="0"/>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spTree>
    <p:extLst>
      <p:ext uri="{BB962C8B-B14F-4D97-AF65-F5344CB8AC3E}">
        <p14:creationId xmlns:p14="http://schemas.microsoft.com/office/powerpoint/2010/main" val="392440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Fast Facts from National Datasheet</a:t>
            </a:r>
          </a:p>
        </p:txBody>
      </p:sp>
      <p:sp>
        <p:nvSpPr>
          <p:cNvPr id="4" name="Slide Number Placeholder 3"/>
          <p:cNvSpPr>
            <a:spLocks noGrp="1"/>
          </p:cNvSpPr>
          <p:nvPr>
            <p:ph type="sldNum" sz="quarter" idx="12"/>
          </p:nvPr>
        </p:nvSpPr>
        <p:spPr/>
        <p:txBody>
          <a:bodyPr/>
          <a:lstStyle/>
          <a:p>
            <a:fld id="{86D2451E-3285-438B-B188-C22B2A012BF6}" type="slidenum">
              <a:rPr lang="en-US" smtClean="0"/>
              <a:pPr/>
              <a:t>7</a:t>
            </a:fld>
            <a:endParaRPr lang="en-US" dirty="0"/>
          </a:p>
        </p:txBody>
      </p:sp>
      <p:pic>
        <p:nvPicPr>
          <p:cNvPr id="6" name="Content Placeholder 7">
            <a:extLst>
              <a:ext uri="{FF2B5EF4-FFF2-40B4-BE49-F238E27FC236}">
                <a16:creationId xmlns:a16="http://schemas.microsoft.com/office/drawing/2014/main" xmlns="" id="{C9AB6EEE-B7B3-419E-8D7B-58188FCA96E0}"/>
              </a:ext>
            </a:extLst>
          </p:cNvPr>
          <p:cNvPicPr>
            <a:picLocks noGrp="1" noChangeAspect="1"/>
          </p:cNvPicPr>
          <p:nvPr>
            <p:ph idx="1"/>
          </p:nvPr>
        </p:nvPicPr>
        <p:blipFill>
          <a:blip r:embed="rId2"/>
          <a:stretch>
            <a:fillRect/>
          </a:stretch>
        </p:blipFill>
        <p:spPr>
          <a:xfrm>
            <a:off x="228600" y="1143000"/>
            <a:ext cx="8686800" cy="4724400"/>
          </a:xfrm>
          <a:prstGeom prst="rect">
            <a:avLst/>
          </a:prstGeom>
        </p:spPr>
      </p:pic>
    </p:spTree>
    <p:extLst>
      <p:ext uri="{BB962C8B-B14F-4D97-AF65-F5344CB8AC3E}">
        <p14:creationId xmlns:p14="http://schemas.microsoft.com/office/powerpoint/2010/main" val="147906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the Research Shows </a:t>
            </a:r>
          </a:p>
        </p:txBody>
      </p:sp>
      <p:sp>
        <p:nvSpPr>
          <p:cNvPr id="4" name="Slide Number Placeholder 3"/>
          <p:cNvSpPr>
            <a:spLocks noGrp="1"/>
          </p:cNvSpPr>
          <p:nvPr>
            <p:ph type="sldNum" sz="quarter" idx="12"/>
          </p:nvPr>
        </p:nvSpPr>
        <p:spPr/>
        <p:txBody>
          <a:bodyPr/>
          <a:lstStyle/>
          <a:p>
            <a:fld id="{86D2451E-3285-438B-B188-C22B2A012BF6}" type="slidenum">
              <a:rPr lang="en-US" smtClean="0"/>
              <a:pPr/>
              <a:t>8</a:t>
            </a:fld>
            <a:endParaRPr lang="en-US" dirty="0"/>
          </a:p>
        </p:txBody>
      </p:sp>
      <p:pic>
        <p:nvPicPr>
          <p:cNvPr id="5" name="Content Placeholder 4">
            <a:extLst>
              <a:ext uri="{FF2B5EF4-FFF2-40B4-BE49-F238E27FC236}">
                <a16:creationId xmlns:a16="http://schemas.microsoft.com/office/drawing/2014/main" xmlns="" id="{1B7CC864-7980-49B2-929E-4A419B0AEB68}"/>
              </a:ext>
            </a:extLst>
          </p:cNvPr>
          <p:cNvPicPr>
            <a:picLocks noGrp="1" noChangeAspect="1"/>
          </p:cNvPicPr>
          <p:nvPr>
            <p:ph idx="1"/>
          </p:nvPr>
        </p:nvPicPr>
        <p:blipFill>
          <a:blip r:embed="rId2"/>
          <a:stretch>
            <a:fillRect/>
          </a:stretch>
        </p:blipFill>
        <p:spPr>
          <a:xfrm>
            <a:off x="381000" y="1143000"/>
            <a:ext cx="8382000" cy="2224820"/>
          </a:xfrm>
          <a:prstGeom prst="rect">
            <a:avLst/>
          </a:prstGeom>
        </p:spPr>
      </p:pic>
    </p:spTree>
    <p:extLst>
      <p:ext uri="{BB962C8B-B14F-4D97-AF65-F5344CB8AC3E}">
        <p14:creationId xmlns:p14="http://schemas.microsoft.com/office/powerpoint/2010/main" val="9824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Links Between Mobility and Graduation</a:t>
            </a:r>
          </a:p>
        </p:txBody>
      </p:sp>
      <p:sp>
        <p:nvSpPr>
          <p:cNvPr id="4" name="Slide Number Placeholder 3"/>
          <p:cNvSpPr>
            <a:spLocks noGrp="1"/>
          </p:cNvSpPr>
          <p:nvPr>
            <p:ph type="sldNum" sz="quarter" idx="12"/>
          </p:nvPr>
        </p:nvSpPr>
        <p:spPr/>
        <p:txBody>
          <a:bodyPr/>
          <a:lstStyle/>
          <a:p>
            <a:fld id="{86D2451E-3285-438B-B188-C22B2A012BF6}" type="slidenum">
              <a:rPr lang="en-US" smtClean="0"/>
              <a:pPr/>
              <a:t>9</a:t>
            </a:fld>
            <a:endParaRPr lang="en-US" dirty="0"/>
          </a:p>
        </p:txBody>
      </p:sp>
      <p:pic>
        <p:nvPicPr>
          <p:cNvPr id="5"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90479" y="1295400"/>
            <a:ext cx="7410642" cy="4525963"/>
          </a:xfrm>
        </p:spPr>
      </p:pic>
      <p:pic>
        <p:nvPicPr>
          <p:cNvPr id="6" name="Picture 5"/>
          <p:cNvPicPr>
            <a:picLocks noChangeAspect="1"/>
          </p:cNvPicPr>
          <p:nvPr/>
        </p:nvPicPr>
        <p:blipFill>
          <a:blip r:embed="rId3"/>
          <a:stretch>
            <a:fillRect/>
          </a:stretch>
        </p:blipFill>
        <p:spPr>
          <a:xfrm>
            <a:off x="2596725" y="3182090"/>
            <a:ext cx="2965875" cy="493819"/>
          </a:xfrm>
          <a:prstGeom prst="rect">
            <a:avLst/>
          </a:prstGeom>
        </p:spPr>
      </p:pic>
    </p:spTree>
    <p:extLst>
      <p:ext uri="{BB962C8B-B14F-4D97-AF65-F5344CB8AC3E}">
        <p14:creationId xmlns:p14="http://schemas.microsoft.com/office/powerpoint/2010/main" val="3107503605"/>
      </p:ext>
    </p:extLst>
  </p:cSld>
  <p:clrMapOvr>
    <a:masterClrMapping/>
  </p:clrMapOvr>
</p:sld>
</file>

<file path=ppt/theme/theme1.xml><?xml version="1.0" encoding="utf-8"?>
<a:theme xmlns:a="http://schemas.openxmlformats.org/drawingml/2006/main" name="TDOE Template 3">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C9E33AB7276D439E5912A0FB1BBD3D" ma:contentTypeVersion="6" ma:contentTypeDescription="Create a new document." ma:contentTypeScope="" ma:versionID="924bc31c47074c5008eb144f2ef02f14">
  <xsd:schema xmlns:xsd="http://www.w3.org/2001/XMLSchema" xmlns:xs="http://www.w3.org/2001/XMLSchema" xmlns:p="http://schemas.microsoft.com/office/2006/metadata/properties" xmlns:ns2="8d97bc0d-2f8e-4b6c-8b3c-b48e1b559e52" xmlns:ns3="9ae34359-9492-467d-8b20-7886085faf0a" targetNamespace="http://schemas.microsoft.com/office/2006/metadata/properties" ma:root="true" ma:fieldsID="7b3638882e7c82c72c9be3186221f91a" ns2:_="" ns3:_="">
    <xsd:import namespace="8d97bc0d-2f8e-4b6c-8b3c-b48e1b559e52"/>
    <xsd:import namespace="9ae34359-9492-467d-8b20-7886085faf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97bc0d-2f8e-4b6c-8b3c-b48e1b559e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e34359-9492-467d-8b20-7886085faf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0AD8B1-08F8-41B0-9DD2-E4066AEF95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97bc0d-2f8e-4b6c-8b3c-b48e1b559e52"/>
    <ds:schemaRef ds:uri="9ae34359-9492-467d-8b20-7886085faf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F840BC-8BCD-4300-9F02-FD987AF95F9A}">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d97bc0d-2f8e-4b6c-8b3c-b48e1b559e52"/>
    <ds:schemaRef ds:uri="http://purl.org/dc/terms/"/>
    <ds:schemaRef ds:uri="9ae34359-9492-467d-8b20-7886085faf0a"/>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7C52992-2CE2-4462-A8A3-20E1469261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TDOE PowerPoint Template - Red Accent</Template>
  <TotalTime>3191</TotalTime>
  <Words>1484</Words>
  <Application>Microsoft Office PowerPoint</Application>
  <PresentationFormat>On-screen Show (4:3)</PresentationFormat>
  <Paragraphs>284</Paragraphs>
  <Slides>38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Calibri</vt:lpstr>
      <vt:lpstr>Cambria</vt:lpstr>
      <vt:lpstr>Courier New</vt:lpstr>
      <vt:lpstr>Georgia</vt:lpstr>
      <vt:lpstr>MS Mincho</vt:lpstr>
      <vt:lpstr>Open Sans</vt:lpstr>
      <vt:lpstr>PermianSlabSerifTypeface</vt:lpstr>
      <vt:lpstr>Times New Roman</vt:lpstr>
      <vt:lpstr>Wingdings</vt:lpstr>
      <vt:lpstr>TDOE Template 3</vt:lpstr>
      <vt:lpstr>Foster Care Overview and Requirements for Transportation Procedures</vt:lpstr>
      <vt:lpstr>Erin Christian Non-traditional Educational Programs Consultant Consolidated Planning &amp; Monitoring Erin.Christian@tn.gov (901) 504-9627</vt:lpstr>
      <vt:lpstr>Agenda</vt:lpstr>
      <vt:lpstr>What is foster care?</vt:lpstr>
      <vt:lpstr>Children in Foster Care</vt:lpstr>
      <vt:lpstr> Foster Care in ESSA </vt:lpstr>
      <vt:lpstr>Fast Facts from National Datasheet</vt:lpstr>
      <vt:lpstr>What the Research Shows </vt:lpstr>
      <vt:lpstr>Links Between Mobility and Graduation</vt:lpstr>
      <vt:lpstr>Foster Care Educational Stability Overview</vt:lpstr>
      <vt:lpstr>Foster Care Blueprint for Change: Goals for Youth</vt:lpstr>
      <vt:lpstr>Requirements for LEAs Serving Youth in Foster Care  </vt:lpstr>
      <vt:lpstr>Policy vs. Procedure</vt:lpstr>
      <vt:lpstr>Components of LEA Procedures</vt:lpstr>
      <vt:lpstr>Point of Contact: Guidance Provisions</vt:lpstr>
      <vt:lpstr>Best Interest Determinations:  ESSA Requirements</vt:lpstr>
      <vt:lpstr>Best Interest Determinations:  Guidance Provisions</vt:lpstr>
      <vt:lpstr>Best Interest Determinations:  Guidance Provisions</vt:lpstr>
      <vt:lpstr>Best Interest Determination Checklist (example)</vt:lpstr>
      <vt:lpstr>Transportation Procedures:  ESSA Requirements</vt:lpstr>
      <vt:lpstr>Transportation Procedures:  ESSA Requirements</vt:lpstr>
      <vt:lpstr>Transportation Requirements:  Guidance Provisions</vt:lpstr>
      <vt:lpstr>Immediate Enrollment:  ESSA Requirements</vt:lpstr>
      <vt:lpstr>Immediate Enrollment:  Guidance Provisions</vt:lpstr>
      <vt:lpstr>Training</vt:lpstr>
      <vt:lpstr>Checklist for a Comprehensive Procedure</vt:lpstr>
      <vt:lpstr>Timeline</vt:lpstr>
      <vt:lpstr>Timeline</vt:lpstr>
      <vt:lpstr>Exemplary Procedure</vt:lpstr>
      <vt:lpstr>Collaboration</vt:lpstr>
      <vt:lpstr>Effective Collaboration:  Guidance Provisions</vt:lpstr>
      <vt:lpstr>Resources</vt:lpstr>
      <vt:lpstr>Memo from TDOE</vt:lpstr>
      <vt:lpstr>Resources</vt:lpstr>
      <vt:lpstr>Review</vt:lpstr>
      <vt:lpstr>Questions</vt:lpstr>
      <vt:lpstr>PowerPoint Presentation</vt:lpstr>
      <vt:lpstr>FRAUD, WASTE, or ABUSE</vt:lpstr>
    </vt:vector>
  </TitlesOfParts>
  <Company>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Janine Whited</dc:creator>
  <cp:lastModifiedBy>Erin Christian</cp:lastModifiedBy>
  <cp:revision>65</cp:revision>
  <dcterms:created xsi:type="dcterms:W3CDTF">2016-01-23T14:09:42Z</dcterms:created>
  <dcterms:modified xsi:type="dcterms:W3CDTF">2018-12-07T21:27:41Z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0x0101005DC9E33AB7276D439E5912A0FB1BBD3D</vt:lpwstr>
  </property>
</Properties>
</file>