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12" r:id="rId4"/>
  </p:sldMasterIdLst>
  <p:notesMasterIdLst>
    <p:notesMasterId r:id="rId47"/>
  </p:notesMasterIdLst>
  <p:handoutMasterIdLst>
    <p:handoutMasterId r:id="rId48"/>
  </p:handoutMasterIdLst>
  <p:sldIdLst>
    <p:sldId id="273" r:id="rId5"/>
    <p:sldId id="294" r:id="rId6"/>
    <p:sldId id="257" r:id="rId7"/>
    <p:sldId id="288" r:id="rId8"/>
    <p:sldId id="298" r:id="rId9"/>
    <p:sldId id="271" r:id="rId10"/>
    <p:sldId id="272" r:id="rId11"/>
    <p:sldId id="301" r:id="rId12"/>
    <p:sldId id="279" r:id="rId13"/>
    <p:sldId id="274" r:id="rId14"/>
    <p:sldId id="275" r:id="rId15"/>
    <p:sldId id="295" r:id="rId16"/>
    <p:sldId id="256" r:id="rId17"/>
    <p:sldId id="260" r:id="rId18"/>
    <p:sldId id="258" r:id="rId19"/>
    <p:sldId id="259" r:id="rId20"/>
    <p:sldId id="285" r:id="rId21"/>
    <p:sldId id="263" r:id="rId22"/>
    <p:sldId id="267" r:id="rId23"/>
    <p:sldId id="268" r:id="rId24"/>
    <p:sldId id="265" r:id="rId25"/>
    <p:sldId id="262" r:id="rId26"/>
    <p:sldId id="264" r:id="rId27"/>
    <p:sldId id="269" r:id="rId28"/>
    <p:sldId id="299" r:id="rId29"/>
    <p:sldId id="266" r:id="rId30"/>
    <p:sldId id="300" r:id="rId31"/>
    <p:sldId id="280" r:id="rId32"/>
    <p:sldId id="281" r:id="rId33"/>
    <p:sldId id="270" r:id="rId34"/>
    <p:sldId id="276" r:id="rId35"/>
    <p:sldId id="277" r:id="rId36"/>
    <p:sldId id="287" r:id="rId37"/>
    <p:sldId id="297" r:id="rId38"/>
    <p:sldId id="296" r:id="rId39"/>
    <p:sldId id="283" r:id="rId40"/>
    <p:sldId id="284" r:id="rId41"/>
    <p:sldId id="289" r:id="rId42"/>
    <p:sldId id="293" r:id="rId43"/>
    <p:sldId id="290" r:id="rId44"/>
    <p:sldId id="291" r:id="rId45"/>
    <p:sldId id="292"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nn Obermiller" initials="BO" lastIdx="6" clrIdx="0"/>
  <p:cmAuthor id="2" name="Geneva Taylor" initials="GT" lastIdx="6" clrIdx="1"/>
  <p:cmAuthor id="3" name="Hannah McIntosh" initials="HM"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687" autoAdjust="0"/>
  </p:normalViewPr>
  <p:slideViewPr>
    <p:cSldViewPr snapToGrid="0">
      <p:cViewPr varScale="1">
        <p:scale>
          <a:sx n="99" d="100"/>
          <a:sy n="99" d="100"/>
        </p:scale>
        <p:origin x="276" y="56"/>
      </p:cViewPr>
      <p:guideLst>
        <p:guide orient="horz" pos="2160"/>
        <p:guide pos="3840"/>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464E213-8F3B-44C1-AEE8-8A41C7E4574C}" type="datetimeFigureOut">
              <a:rPr lang="en-US" smtClean="0"/>
              <a:t>3/30/2026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E967ED-20B3-4625-9C5E-14860AE89431}" type="slidenum">
              <a:rPr lang="en-US" smtClean="0"/>
              <a:t>‹#›</a:t>
            </a:fld>
            <a:endParaRPr lang="en-US"/>
          </a:p>
        </p:txBody>
      </p:sp>
    </p:spTree>
    <p:extLst>
      <p:ext uri="{BB962C8B-B14F-4D97-AF65-F5344CB8AC3E}">
        <p14:creationId xmlns:p14="http://schemas.microsoft.com/office/powerpoint/2010/main" val="26802882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8B3F6-0CE9-41E2-A5A3-E220D8B77051}" type="datetimeFigureOut">
              <a:rPr lang="en-US" smtClean="0"/>
              <a:t>3/30/2026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A01736-5FBA-4C56-8655-0B838380222B}" type="slidenum">
              <a:rPr lang="en-US" smtClean="0"/>
              <a:t>‹#›</a:t>
            </a:fld>
            <a:endParaRPr lang="en-US"/>
          </a:p>
        </p:txBody>
      </p:sp>
    </p:spTree>
    <p:extLst>
      <p:ext uri="{BB962C8B-B14F-4D97-AF65-F5344CB8AC3E}">
        <p14:creationId xmlns:p14="http://schemas.microsoft.com/office/powerpoint/2010/main" val="142650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a:t>
            </a:r>
          </a:p>
        </p:txBody>
      </p:sp>
      <p:sp>
        <p:nvSpPr>
          <p:cNvPr id="4" name="Slide Number Placeholder 3"/>
          <p:cNvSpPr>
            <a:spLocks noGrp="1"/>
          </p:cNvSpPr>
          <p:nvPr>
            <p:ph type="sldNum" sz="quarter" idx="5"/>
          </p:nvPr>
        </p:nvSpPr>
        <p:spPr/>
        <p:txBody>
          <a:bodyPr/>
          <a:lstStyle/>
          <a:p>
            <a:fld id="{99A01736-5FBA-4C56-8655-0B838380222B}" type="slidenum">
              <a:rPr lang="en-US" smtClean="0"/>
              <a:t>3</a:t>
            </a:fld>
            <a:endParaRPr lang="en-US"/>
          </a:p>
        </p:txBody>
      </p:sp>
    </p:spTree>
    <p:extLst>
      <p:ext uri="{BB962C8B-B14F-4D97-AF65-F5344CB8AC3E}">
        <p14:creationId xmlns:p14="http://schemas.microsoft.com/office/powerpoint/2010/main" val="3624684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 Slide</a:t>
            </a:r>
          </a:p>
        </p:txBody>
      </p:sp>
      <p:sp>
        <p:nvSpPr>
          <p:cNvPr id="4" name="Slide Number Placeholder 3"/>
          <p:cNvSpPr>
            <a:spLocks noGrp="1"/>
          </p:cNvSpPr>
          <p:nvPr>
            <p:ph type="sldNum" sz="quarter" idx="5"/>
          </p:nvPr>
        </p:nvSpPr>
        <p:spPr/>
        <p:txBody>
          <a:bodyPr/>
          <a:lstStyle/>
          <a:p>
            <a:fld id="{99A01736-5FBA-4C56-8655-0B838380222B}" type="slidenum">
              <a:rPr lang="en-US" smtClean="0"/>
              <a:t>13</a:t>
            </a:fld>
            <a:endParaRPr lang="en-US"/>
          </a:p>
        </p:txBody>
      </p:sp>
    </p:spTree>
    <p:extLst>
      <p:ext uri="{BB962C8B-B14F-4D97-AF65-F5344CB8AC3E}">
        <p14:creationId xmlns:p14="http://schemas.microsoft.com/office/powerpoint/2010/main" val="9438227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REQUIRED</a:t>
            </a:r>
          </a:p>
        </p:txBody>
      </p:sp>
      <p:sp>
        <p:nvSpPr>
          <p:cNvPr id="4" name="Slide Number Placeholder 3"/>
          <p:cNvSpPr>
            <a:spLocks noGrp="1"/>
          </p:cNvSpPr>
          <p:nvPr>
            <p:ph type="sldNum" sz="quarter" idx="5"/>
          </p:nvPr>
        </p:nvSpPr>
        <p:spPr/>
        <p:txBody>
          <a:bodyPr/>
          <a:lstStyle/>
          <a:p>
            <a:fld id="{99A01736-5FBA-4C56-8655-0B838380222B}" type="slidenum">
              <a:rPr lang="en-US" smtClean="0"/>
              <a:t>14</a:t>
            </a:fld>
            <a:endParaRPr lang="en-US"/>
          </a:p>
        </p:txBody>
      </p:sp>
    </p:spTree>
    <p:extLst>
      <p:ext uri="{BB962C8B-B14F-4D97-AF65-F5344CB8AC3E}">
        <p14:creationId xmlns:p14="http://schemas.microsoft.com/office/powerpoint/2010/main" val="387306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15</a:t>
            </a:fld>
            <a:endParaRPr lang="en-US"/>
          </a:p>
        </p:txBody>
      </p:sp>
    </p:spTree>
    <p:extLst>
      <p:ext uri="{BB962C8B-B14F-4D97-AF65-F5344CB8AC3E}">
        <p14:creationId xmlns:p14="http://schemas.microsoft.com/office/powerpoint/2010/main" val="28958269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16</a:t>
            </a:fld>
            <a:endParaRPr lang="en-US"/>
          </a:p>
        </p:txBody>
      </p:sp>
    </p:spTree>
    <p:extLst>
      <p:ext uri="{BB962C8B-B14F-4D97-AF65-F5344CB8AC3E}">
        <p14:creationId xmlns:p14="http://schemas.microsoft.com/office/powerpoint/2010/main" val="2388389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17</a:t>
            </a:fld>
            <a:endParaRPr lang="en-US"/>
          </a:p>
        </p:txBody>
      </p:sp>
    </p:spTree>
    <p:extLst>
      <p:ext uri="{BB962C8B-B14F-4D97-AF65-F5344CB8AC3E}">
        <p14:creationId xmlns:p14="http://schemas.microsoft.com/office/powerpoint/2010/main" val="14300696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18</a:t>
            </a:fld>
            <a:endParaRPr lang="en-US"/>
          </a:p>
        </p:txBody>
      </p:sp>
    </p:spTree>
    <p:extLst>
      <p:ext uri="{BB962C8B-B14F-4D97-AF65-F5344CB8AC3E}">
        <p14:creationId xmlns:p14="http://schemas.microsoft.com/office/powerpoint/2010/main" val="11112853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19</a:t>
            </a:fld>
            <a:endParaRPr lang="en-US"/>
          </a:p>
        </p:txBody>
      </p:sp>
    </p:spTree>
    <p:extLst>
      <p:ext uri="{BB962C8B-B14F-4D97-AF65-F5344CB8AC3E}">
        <p14:creationId xmlns:p14="http://schemas.microsoft.com/office/powerpoint/2010/main" val="30198387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21</a:t>
            </a:fld>
            <a:endParaRPr lang="en-US"/>
          </a:p>
        </p:txBody>
      </p:sp>
    </p:spTree>
    <p:extLst>
      <p:ext uri="{BB962C8B-B14F-4D97-AF65-F5344CB8AC3E}">
        <p14:creationId xmlns:p14="http://schemas.microsoft.com/office/powerpoint/2010/main" val="7877973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22</a:t>
            </a:fld>
            <a:endParaRPr lang="en-US"/>
          </a:p>
        </p:txBody>
      </p:sp>
    </p:spTree>
    <p:extLst>
      <p:ext uri="{BB962C8B-B14F-4D97-AF65-F5344CB8AC3E}">
        <p14:creationId xmlns:p14="http://schemas.microsoft.com/office/powerpoint/2010/main" val="24414569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24</a:t>
            </a:fld>
            <a:endParaRPr lang="en-US"/>
          </a:p>
        </p:txBody>
      </p:sp>
    </p:spTree>
    <p:extLst>
      <p:ext uri="{BB962C8B-B14F-4D97-AF65-F5344CB8AC3E}">
        <p14:creationId xmlns:p14="http://schemas.microsoft.com/office/powerpoint/2010/main" val="3384745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4</a:t>
            </a:fld>
            <a:endParaRPr lang="en-US"/>
          </a:p>
        </p:txBody>
      </p:sp>
    </p:spTree>
    <p:extLst>
      <p:ext uri="{BB962C8B-B14F-4D97-AF65-F5344CB8AC3E}">
        <p14:creationId xmlns:p14="http://schemas.microsoft.com/office/powerpoint/2010/main" val="26857028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25</a:t>
            </a:fld>
            <a:endParaRPr lang="en-US"/>
          </a:p>
        </p:txBody>
      </p:sp>
    </p:spTree>
    <p:extLst>
      <p:ext uri="{BB962C8B-B14F-4D97-AF65-F5344CB8AC3E}">
        <p14:creationId xmlns:p14="http://schemas.microsoft.com/office/powerpoint/2010/main" val="17272866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26</a:t>
            </a:fld>
            <a:endParaRPr lang="en-US"/>
          </a:p>
        </p:txBody>
      </p:sp>
    </p:spTree>
    <p:extLst>
      <p:ext uri="{BB962C8B-B14F-4D97-AF65-F5344CB8AC3E}">
        <p14:creationId xmlns:p14="http://schemas.microsoft.com/office/powerpoint/2010/main" val="8522036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27</a:t>
            </a:fld>
            <a:endParaRPr lang="en-US"/>
          </a:p>
        </p:txBody>
      </p:sp>
    </p:spTree>
    <p:extLst>
      <p:ext uri="{BB962C8B-B14F-4D97-AF65-F5344CB8AC3E}">
        <p14:creationId xmlns:p14="http://schemas.microsoft.com/office/powerpoint/2010/main" val="6545662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28</a:t>
            </a:fld>
            <a:endParaRPr lang="en-US"/>
          </a:p>
        </p:txBody>
      </p:sp>
    </p:spTree>
    <p:extLst>
      <p:ext uri="{BB962C8B-B14F-4D97-AF65-F5344CB8AC3E}">
        <p14:creationId xmlns:p14="http://schemas.microsoft.com/office/powerpoint/2010/main" val="14980517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29</a:t>
            </a:fld>
            <a:endParaRPr lang="en-US"/>
          </a:p>
        </p:txBody>
      </p:sp>
    </p:spTree>
    <p:extLst>
      <p:ext uri="{BB962C8B-B14F-4D97-AF65-F5344CB8AC3E}">
        <p14:creationId xmlns:p14="http://schemas.microsoft.com/office/powerpoint/2010/main" val="30555346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REQUIRED</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30</a:t>
            </a:fld>
            <a:endParaRPr lang="en-US"/>
          </a:p>
        </p:txBody>
      </p:sp>
    </p:spTree>
    <p:extLst>
      <p:ext uri="{BB962C8B-B14F-4D97-AF65-F5344CB8AC3E}">
        <p14:creationId xmlns:p14="http://schemas.microsoft.com/office/powerpoint/2010/main" val="18184253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OPTIONAL</a:t>
            </a:r>
          </a:p>
        </p:txBody>
      </p:sp>
      <p:sp>
        <p:nvSpPr>
          <p:cNvPr id="4" name="Slide Number Placeholder 3"/>
          <p:cNvSpPr>
            <a:spLocks noGrp="1"/>
          </p:cNvSpPr>
          <p:nvPr>
            <p:ph type="sldNum" sz="quarter" idx="5"/>
          </p:nvPr>
        </p:nvSpPr>
        <p:spPr/>
        <p:txBody>
          <a:bodyPr/>
          <a:lstStyle/>
          <a:p>
            <a:fld id="{99A01736-5FBA-4C56-8655-0B838380222B}" type="slidenum">
              <a:rPr lang="en-US" smtClean="0"/>
              <a:t>31</a:t>
            </a:fld>
            <a:endParaRPr lang="en-US"/>
          </a:p>
        </p:txBody>
      </p:sp>
    </p:spTree>
    <p:extLst>
      <p:ext uri="{BB962C8B-B14F-4D97-AF65-F5344CB8AC3E}">
        <p14:creationId xmlns:p14="http://schemas.microsoft.com/office/powerpoint/2010/main" val="7150274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OPTIONAL</a:t>
            </a:r>
          </a:p>
        </p:txBody>
      </p:sp>
      <p:sp>
        <p:nvSpPr>
          <p:cNvPr id="4" name="Slide Number Placeholder 3"/>
          <p:cNvSpPr>
            <a:spLocks noGrp="1"/>
          </p:cNvSpPr>
          <p:nvPr>
            <p:ph type="sldNum" sz="quarter" idx="5"/>
          </p:nvPr>
        </p:nvSpPr>
        <p:spPr/>
        <p:txBody>
          <a:bodyPr/>
          <a:lstStyle/>
          <a:p>
            <a:fld id="{99A01736-5FBA-4C56-8655-0B838380222B}" type="slidenum">
              <a:rPr lang="en-US" smtClean="0"/>
              <a:t>33</a:t>
            </a:fld>
            <a:endParaRPr lang="en-US"/>
          </a:p>
        </p:txBody>
      </p:sp>
    </p:spTree>
    <p:extLst>
      <p:ext uri="{BB962C8B-B14F-4D97-AF65-F5344CB8AC3E}">
        <p14:creationId xmlns:p14="http://schemas.microsoft.com/office/powerpoint/2010/main" val="40274142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OPTIONAL</a:t>
            </a:r>
          </a:p>
          <a:p>
            <a:r>
              <a:rPr lang="en-US" dirty="0"/>
              <a:t>Be sure to thank</a:t>
            </a:r>
            <a:r>
              <a:rPr lang="en-US" baseline="0" dirty="0"/>
              <a:t> families for their time.</a:t>
            </a:r>
          </a:p>
          <a:p>
            <a:r>
              <a:rPr lang="en-US" dirty="0"/>
              <a:t>Move this slide to the end if additional slides are added.</a:t>
            </a:r>
          </a:p>
        </p:txBody>
      </p:sp>
      <p:sp>
        <p:nvSpPr>
          <p:cNvPr id="4" name="Slide Number Placeholder 3"/>
          <p:cNvSpPr>
            <a:spLocks noGrp="1"/>
          </p:cNvSpPr>
          <p:nvPr>
            <p:ph type="sldNum" sz="quarter" idx="10"/>
          </p:nvPr>
        </p:nvSpPr>
        <p:spPr/>
        <p:txBody>
          <a:bodyPr/>
          <a:lstStyle/>
          <a:p>
            <a:fld id="{99A01736-5FBA-4C56-8655-0B838380222B}" type="slidenum">
              <a:rPr lang="en-US" smtClean="0"/>
              <a:t>34</a:t>
            </a:fld>
            <a:endParaRPr lang="en-US"/>
          </a:p>
        </p:txBody>
      </p:sp>
    </p:spTree>
    <p:extLst>
      <p:ext uri="{BB962C8B-B14F-4D97-AF65-F5344CB8AC3E}">
        <p14:creationId xmlns:p14="http://schemas.microsoft.com/office/powerpoint/2010/main" val="21255835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OPTIONAL </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36</a:t>
            </a:fld>
            <a:endParaRPr lang="en-US"/>
          </a:p>
        </p:txBody>
      </p:sp>
    </p:spTree>
    <p:extLst>
      <p:ext uri="{BB962C8B-B14F-4D97-AF65-F5344CB8AC3E}">
        <p14:creationId xmlns:p14="http://schemas.microsoft.com/office/powerpoint/2010/main" val="2288087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5</a:t>
            </a:fld>
            <a:endParaRPr lang="en-US"/>
          </a:p>
        </p:txBody>
      </p:sp>
    </p:spTree>
    <p:extLst>
      <p:ext uri="{BB962C8B-B14F-4D97-AF65-F5344CB8AC3E}">
        <p14:creationId xmlns:p14="http://schemas.microsoft.com/office/powerpoint/2010/main" val="39893267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37</a:t>
            </a:fld>
            <a:endParaRPr lang="en-US"/>
          </a:p>
        </p:txBody>
      </p:sp>
    </p:spTree>
    <p:extLst>
      <p:ext uri="{BB962C8B-B14F-4D97-AF65-F5344CB8AC3E}">
        <p14:creationId xmlns:p14="http://schemas.microsoft.com/office/powerpoint/2010/main" val="16131066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38</a:t>
            </a:fld>
            <a:endParaRPr lang="en-US"/>
          </a:p>
        </p:txBody>
      </p:sp>
    </p:spTree>
    <p:extLst>
      <p:ext uri="{BB962C8B-B14F-4D97-AF65-F5344CB8AC3E}">
        <p14:creationId xmlns:p14="http://schemas.microsoft.com/office/powerpoint/2010/main" val="32775606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39</a:t>
            </a:fld>
            <a:endParaRPr lang="en-US"/>
          </a:p>
        </p:txBody>
      </p:sp>
    </p:spTree>
    <p:extLst>
      <p:ext uri="{BB962C8B-B14F-4D97-AF65-F5344CB8AC3E}">
        <p14:creationId xmlns:p14="http://schemas.microsoft.com/office/powerpoint/2010/main" val="36602230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SLIDE</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40</a:t>
            </a:fld>
            <a:endParaRPr lang="en-US"/>
          </a:p>
        </p:txBody>
      </p:sp>
    </p:spTree>
    <p:extLst>
      <p:ext uri="{BB962C8B-B14F-4D97-AF65-F5344CB8AC3E}">
        <p14:creationId xmlns:p14="http://schemas.microsoft.com/office/powerpoint/2010/main" val="24525275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41</a:t>
            </a:fld>
            <a:endParaRPr lang="en-US"/>
          </a:p>
        </p:txBody>
      </p:sp>
    </p:spTree>
    <p:extLst>
      <p:ext uri="{BB962C8B-B14F-4D97-AF65-F5344CB8AC3E}">
        <p14:creationId xmlns:p14="http://schemas.microsoft.com/office/powerpoint/2010/main" val="42789444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42</a:t>
            </a:fld>
            <a:endParaRPr lang="en-US"/>
          </a:p>
        </p:txBody>
      </p:sp>
    </p:spTree>
    <p:extLst>
      <p:ext uri="{BB962C8B-B14F-4D97-AF65-F5344CB8AC3E}">
        <p14:creationId xmlns:p14="http://schemas.microsoft.com/office/powerpoint/2010/main" val="3567086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a:t>
            </a:r>
          </a:p>
          <a:p>
            <a:endParaRPr lang="en-US" dirty="0"/>
          </a:p>
        </p:txBody>
      </p:sp>
      <p:sp>
        <p:nvSpPr>
          <p:cNvPr id="4" name="Slide Number Placeholder 3"/>
          <p:cNvSpPr>
            <a:spLocks noGrp="1"/>
          </p:cNvSpPr>
          <p:nvPr>
            <p:ph type="sldNum" sz="quarter" idx="5"/>
          </p:nvPr>
        </p:nvSpPr>
        <p:spPr/>
        <p:txBody>
          <a:bodyPr/>
          <a:lstStyle/>
          <a:p>
            <a:fld id="{99A01736-5FBA-4C56-8655-0B838380222B}" type="slidenum">
              <a:rPr lang="en-US" smtClean="0"/>
              <a:t>6</a:t>
            </a:fld>
            <a:endParaRPr lang="en-US"/>
          </a:p>
        </p:txBody>
      </p:sp>
    </p:spTree>
    <p:extLst>
      <p:ext uri="{BB962C8B-B14F-4D97-AF65-F5344CB8AC3E}">
        <p14:creationId xmlns:p14="http://schemas.microsoft.com/office/powerpoint/2010/main" val="77043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7</a:t>
            </a:fld>
            <a:endParaRPr lang="en-US"/>
          </a:p>
        </p:txBody>
      </p:sp>
    </p:spTree>
    <p:extLst>
      <p:ext uri="{BB962C8B-B14F-4D97-AF65-F5344CB8AC3E}">
        <p14:creationId xmlns:p14="http://schemas.microsoft.com/office/powerpoint/2010/main" val="4245212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8</a:t>
            </a:fld>
            <a:endParaRPr lang="en-US"/>
          </a:p>
        </p:txBody>
      </p:sp>
    </p:spTree>
    <p:extLst>
      <p:ext uri="{BB962C8B-B14F-4D97-AF65-F5344CB8AC3E}">
        <p14:creationId xmlns:p14="http://schemas.microsoft.com/office/powerpoint/2010/main" val="4185434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9</a:t>
            </a:fld>
            <a:endParaRPr lang="en-US"/>
          </a:p>
        </p:txBody>
      </p:sp>
    </p:spTree>
    <p:extLst>
      <p:ext uri="{BB962C8B-B14F-4D97-AF65-F5344CB8AC3E}">
        <p14:creationId xmlns:p14="http://schemas.microsoft.com/office/powerpoint/2010/main" val="4083790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10</a:t>
            </a:fld>
            <a:endParaRPr lang="en-US"/>
          </a:p>
        </p:txBody>
      </p:sp>
    </p:spTree>
    <p:extLst>
      <p:ext uri="{BB962C8B-B14F-4D97-AF65-F5344CB8AC3E}">
        <p14:creationId xmlns:p14="http://schemas.microsoft.com/office/powerpoint/2010/main" val="1524834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a:t>
            </a:r>
          </a:p>
          <a:p>
            <a:endParaRPr lang="en-US" dirty="0"/>
          </a:p>
        </p:txBody>
      </p:sp>
      <p:sp>
        <p:nvSpPr>
          <p:cNvPr id="4" name="Slide Number Placeholder 3"/>
          <p:cNvSpPr>
            <a:spLocks noGrp="1"/>
          </p:cNvSpPr>
          <p:nvPr>
            <p:ph type="sldNum" sz="quarter" idx="10"/>
          </p:nvPr>
        </p:nvSpPr>
        <p:spPr/>
        <p:txBody>
          <a:bodyPr/>
          <a:lstStyle/>
          <a:p>
            <a:fld id="{99A01736-5FBA-4C56-8655-0B838380222B}" type="slidenum">
              <a:rPr lang="en-US" smtClean="0"/>
              <a:t>11</a:t>
            </a:fld>
            <a:endParaRPr lang="en-US"/>
          </a:p>
        </p:txBody>
      </p:sp>
    </p:spTree>
    <p:extLst>
      <p:ext uri="{BB962C8B-B14F-4D97-AF65-F5344CB8AC3E}">
        <p14:creationId xmlns:p14="http://schemas.microsoft.com/office/powerpoint/2010/main" val="2690278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5400" spc="-50" baseline="0">
                <a:solidFill>
                  <a:schemeClr val="tx1">
                    <a:lumMod val="85000"/>
                    <a:lumOff val="15000"/>
                  </a:schemeClr>
                </a:solidFill>
                <a:latin typeface="Georgia" panose="02040502050405020303" pitchFamily="18" charset="0"/>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Arial" panose="020B0604020202020204" pitchFamily="34" charset="0"/>
                <a:cs typeface="Arial" panose="020B0604020202020204"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5" name="Footer Placeholder 4"/>
          <p:cNvSpPr>
            <a:spLocks noGrp="1"/>
          </p:cNvSpPr>
          <p:nvPr>
            <p:ph type="ftr" sz="quarter" idx="11"/>
          </p:nvPr>
        </p:nvSpPr>
        <p:spPr>
          <a:xfrm>
            <a:off x="1896243" y="6401023"/>
            <a:ext cx="8460474" cy="365125"/>
          </a:xfrm>
        </p:spPr>
        <p:txBody>
          <a:bodyPr/>
          <a:lstStyle>
            <a:lvl1pPr>
              <a:defRPr sz="1100" b="1" i="1">
                <a:latin typeface="Arial" panose="020B0604020202020204" pitchFamily="34" charset="0"/>
                <a:cs typeface="Arial" panose="020B0604020202020204" pitchFamily="34" charset="0"/>
              </a:defRPr>
            </a:lvl1pPr>
          </a:lstStyle>
          <a:p>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6015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CCB052-2EB6-4C23-97A3-852E0D5D16D6}" type="datetime1">
              <a:rPr lang="en-US" smtClean="0"/>
              <a:t>3/30/2026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40298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819EF0-2ABF-4718-860B-25DEDE8F505F}" type="datetime1">
              <a:rPr lang="en-US" smtClean="0"/>
              <a:t>3/30/2026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2800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457200" indent="-457200">
              <a:buSzPct val="100000"/>
              <a:buFont typeface="Wingdings" panose="05000000000000000000" pitchFamily="2" charset="2"/>
              <a:buChar char="§"/>
              <a:defRPr sz="2200">
                <a:latin typeface="Arial" panose="020B0604020202020204" pitchFamily="34" charset="0"/>
                <a:cs typeface="Arial" panose="020B0604020202020204" pitchFamily="34" charset="0"/>
              </a:defRPr>
            </a:lvl1pPr>
            <a:lvl2pPr marL="569913" indent="-342900">
              <a:buFont typeface="Wingdings" panose="05000000000000000000" pitchFamily="2" charset="2"/>
              <a:buChar char="§"/>
              <a:defRPr sz="2000">
                <a:latin typeface="Arial" panose="020B0604020202020204" pitchFamily="34" charset="0"/>
                <a:cs typeface="Arial" panose="020B0604020202020204" pitchFamily="34" charset="0"/>
              </a:defRPr>
            </a:lvl2pPr>
            <a:lvl3pPr marL="741363" indent="-285750">
              <a:buFont typeface="Wingdings" panose="05000000000000000000" pitchFamily="2" charset="2"/>
              <a:buChar char="§"/>
              <a:defRPr sz="2000">
                <a:latin typeface="Arial" panose="020B0604020202020204" pitchFamily="34" charset="0"/>
                <a:cs typeface="Arial" panose="020B0604020202020204" pitchFamily="34" charset="0"/>
              </a:defRPr>
            </a:lvl3pPr>
            <a:lvl4pPr marL="966788" indent="-285750">
              <a:buFont typeface="Wingdings" panose="05000000000000000000" pitchFamily="2" charset="2"/>
              <a:buChar char="§"/>
              <a:defRPr sz="2000">
                <a:latin typeface="Arial" panose="020B0604020202020204" pitchFamily="34" charset="0"/>
                <a:cs typeface="Arial" panose="020B0604020202020204" pitchFamily="34" charset="0"/>
              </a:defRPr>
            </a:lvl4pPr>
            <a:lvl5pPr marL="1206500" indent="-285750">
              <a:buFont typeface="Wingdings" panose="05000000000000000000" pitchFamily="2" charset="2"/>
              <a:buChar char="§"/>
              <a:defRPr sz="20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D89C1D5-2B3A-4549-AD89-056D591A9B50}" type="datetime1">
              <a:rPr lang="en-US" smtClean="0"/>
              <a:t>3/30/2026</a:t>
            </a:fld>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7"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002908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5400" b="0">
                <a:solidFill>
                  <a:schemeClr val="tx1">
                    <a:lumMod val="85000"/>
                    <a:lumOff val="15000"/>
                  </a:schemeClr>
                </a:solidFill>
                <a:latin typeface="Georgia" panose="02040502050405020303" pitchFamily="18" charset="0"/>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D293961-5508-4105-9E76-048920C42FE6}" type="datetime1">
              <a:rPr lang="en-US" smtClean="0"/>
              <a:t>3/30/2026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56431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C6EF12-5C40-477E-ACB9-83FC221E3E92}" type="datetime1">
              <a:rPr lang="en-US" smtClean="0"/>
              <a:t>3/30/2026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04061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4728FE-7D17-4B40-8E02-FEC87CD3EBE5}" type="datetime1">
              <a:rPr lang="en-US" smtClean="0"/>
              <a:t>3/30/2026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57422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7D3BD5-59AB-4A34-AB26-4717B345B9A3}" type="datetime1">
              <a:rPr lang="en-US" smtClean="0"/>
              <a:t>3/30/2026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93751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7" name="Date Placeholder 6"/>
          <p:cNvSpPr>
            <a:spLocks noGrp="1"/>
          </p:cNvSpPr>
          <p:nvPr>
            <p:ph type="dt" sz="half" idx="10"/>
          </p:nvPr>
        </p:nvSpPr>
        <p:spPr/>
        <p:txBody>
          <a:bodyPr/>
          <a:lstStyle/>
          <a:p>
            <a:fld id="{7D339923-B1D9-4489-A159-4E70B4CC19CD}" type="datetime1">
              <a:rPr lang="en-US" smtClean="0"/>
              <a:t>3/30/2026</a:t>
            </a:fld>
            <a:endParaRPr lang="en-US" dirty="0"/>
          </a:p>
        </p:txBody>
      </p:sp>
      <p:sp>
        <p:nvSpPr>
          <p:cNvPr id="8" name="Footer Placeholder 7"/>
          <p:cNvSpPr>
            <a:spLocks noGrp="1"/>
          </p:cNvSpPr>
          <p:nvPr>
            <p:ph type="ftr" sz="quarter" idx="11"/>
          </p:nvPr>
        </p:nvSpPr>
        <p:spPr/>
        <p:txBody>
          <a:bodyPr/>
          <a:lstStyle>
            <a:lvl1pPr>
              <a:defRPr sz="1100" b="1" i="1">
                <a:solidFill>
                  <a:srgbClr val="FFFFFF"/>
                </a:solidFill>
                <a:latin typeface="Arial" panose="020B0604020202020204" pitchFamily="34" charset="0"/>
                <a:cs typeface="Arial" panose="020B0604020202020204" pitchFamily="34" charset="0"/>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64175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2A8E0C1-420F-451F-97BF-2F3DB7AE854F}" type="datetime1">
              <a:rPr lang="en-US" smtClean="0"/>
              <a:t>3/30/2026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70689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4AF5B0-9B63-4822-8565-36C65C8088BC}" type="datetime1">
              <a:rPr lang="en-US" smtClean="0"/>
              <a:t>3/30/2026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9982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5AAA0C0-4914-4A4C-A380-48F2C02D8E06}" type="datetime1">
              <a:rPr lang="en-US" smtClean="0"/>
              <a:t>3/30/2026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1100" b="1" i="1" cap="all" baseline="0">
                <a:solidFill>
                  <a:srgbClr val="FFFFFF"/>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6444218"/>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Georgia" panose="02040502050405020303" pitchFamily="18" charset="0"/>
          <a:ea typeface="+mj-ea"/>
          <a:cs typeface="+mj-cs"/>
        </a:defRPr>
      </a:lvl1pPr>
    </p:titleStyle>
    <p:bodyStyle>
      <a:lvl1pPr marL="91440" indent="-91440" algn="l" defTabSz="914400" rtl="0" eaLnBrk="1" latinLnBrk="0" hangingPunct="1">
        <a:lnSpc>
          <a:spcPct val="90000"/>
        </a:lnSpc>
        <a:spcBef>
          <a:spcPts val="1200"/>
        </a:spcBef>
        <a:spcAft>
          <a:spcPts val="200"/>
        </a:spcAft>
        <a:buClrTx/>
        <a:buSzPct val="100000"/>
        <a:buFont typeface="Calibri" panose="020F0502020204030204" pitchFamily="34" charset="0"/>
        <a:buChar char=" "/>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Tx/>
        <a:buFont typeface="Calibri"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tn.gov/education/districts/academic-standards.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tn.gov/education/families/report-card.html"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nafsce.site-ym.com/page/definition"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Brinn.Obermiller@tn.gov"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plan.tn.gov/DocumentLibrary/ViewDocument.aspx?DocumentKey=1331222&amp;inline=tru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plan.tn.gov/DocumentLibrary/ViewDocument.aspx?DocumentKey=1329729&amp;inline=tru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eplan.tn.gov/DocumentLibrary/Default.aspx?ccipSessionKey=636535255721806413"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plan.tn.gov/DocumentLibrary/ViewDocument.aspx?DocumentKey=1331224&amp;inline=tru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eplan.tn.gov/DocumentLibrary/ViewDocument.aspx?DocumentKey=1331226&amp;inline=tru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plan.tn.gov/DocumentLibrary/ViewDocument.aspx?DocumentKey=1331227&amp;inline=tru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eplan.tn.gov/DocumentLibrary/Default.aspx?ccipSessionKey=636535257461802173" TargetMode="External"/><Relationship Id="rId4" Type="http://schemas.openxmlformats.org/officeDocument/2006/relationships/hyperlink" Target="https://eplan.tn.gov/DocumentLibrary/ViewDocument.aspx?DocumentKey=1331229&amp;inline=tru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6600" dirty="0">
                <a:latin typeface="Georgia" panose="02040502050405020303" pitchFamily="18" charset="0"/>
              </a:rPr>
              <a:t>Conducting the Annual Title I Meeting</a:t>
            </a:r>
          </a:p>
        </p:txBody>
      </p:sp>
      <p:sp>
        <p:nvSpPr>
          <p:cNvPr id="5" name="Subtitle 4"/>
          <p:cNvSpPr>
            <a:spLocks noGrp="1"/>
          </p:cNvSpPr>
          <p:nvPr>
            <p:ph type="subTitle" idx="1"/>
          </p:nvPr>
        </p:nvSpPr>
        <p:spPr/>
        <p:txBody>
          <a:bodyPr/>
          <a:lstStyle/>
          <a:p>
            <a:r>
              <a:rPr lang="en-US" dirty="0">
                <a:latin typeface="Arial" panose="020B0604020202020204" pitchFamily="34" charset="0"/>
                <a:cs typeface="Arial" panose="020B0604020202020204" pitchFamily="34" charset="0"/>
              </a:rPr>
              <a:t>A Template for districts and schools</a:t>
            </a:r>
          </a:p>
        </p:txBody>
      </p:sp>
      <p:pic>
        <p:nvPicPr>
          <p:cNvPr id="6" name="Picture 5" descr="TDOE logo" title="TDO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886" y="5147352"/>
            <a:ext cx="2112233" cy="1152127"/>
          </a:xfrm>
          <a:prstGeom prst="rect">
            <a:avLst/>
          </a:prstGeom>
        </p:spPr>
      </p:pic>
      <p:sp>
        <p:nvSpPr>
          <p:cNvPr id="7" name="TextBox 6">
            <a:extLst>
              <a:ext uri="{FF2B5EF4-FFF2-40B4-BE49-F238E27FC236}">
                <a16:creationId xmlns:a16="http://schemas.microsoft.com/office/drawing/2014/main" id="{9C985E6E-3A19-2CFF-4474-07318848C2CB}"/>
              </a:ext>
            </a:extLst>
          </p:cNvPr>
          <p:cNvSpPr txBox="1"/>
          <p:nvPr/>
        </p:nvSpPr>
        <p:spPr>
          <a:xfrm>
            <a:off x="9304773" y="5748995"/>
            <a:ext cx="2783393" cy="400110"/>
          </a:xfrm>
          <a:prstGeom prst="rect">
            <a:avLst/>
          </a:prstGeom>
          <a:noFill/>
        </p:spPr>
        <p:txBody>
          <a:bodyPr wrap="square" rtlCol="0">
            <a:spAutoFit/>
          </a:bodyPr>
          <a:lstStyle/>
          <a:p>
            <a:r>
              <a:rPr lang="en-US" sz="2000" i="1" dirty="0">
                <a:latin typeface="Arial" panose="020B0604020202020204" pitchFamily="34" charset="0"/>
                <a:cs typeface="Arial" panose="020B0604020202020204" pitchFamily="34" charset="0"/>
              </a:rPr>
              <a:t>Revised March 2026</a:t>
            </a:r>
          </a:p>
        </p:txBody>
      </p:sp>
    </p:spTree>
    <p:extLst>
      <p:ext uri="{BB962C8B-B14F-4D97-AF65-F5344CB8AC3E}">
        <p14:creationId xmlns:p14="http://schemas.microsoft.com/office/powerpoint/2010/main" val="3404880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NOTE: </a:t>
            </a:r>
            <a:br>
              <a:rPr lang="en-US"/>
            </a:br>
            <a:r>
              <a:rPr lang="en-US"/>
              <a:t>Keys To Success</a:t>
            </a:r>
            <a:endParaRPr lang="en-US" dirty="0"/>
          </a:p>
        </p:txBody>
      </p:sp>
      <p:sp>
        <p:nvSpPr>
          <p:cNvPr id="3" name="Content Placeholder 2"/>
          <p:cNvSpPr>
            <a:spLocks noGrp="1"/>
          </p:cNvSpPr>
          <p:nvPr>
            <p:ph idx="1"/>
          </p:nvPr>
        </p:nvSpPr>
        <p:spPr/>
        <p:txBody>
          <a:bodyPr>
            <a:normAutofit/>
          </a:bodyPr>
          <a:lstStyle/>
          <a:p>
            <a:r>
              <a:rPr lang="en-US" dirty="0">
                <a:solidFill>
                  <a:schemeClr val="tx1"/>
                </a:solidFill>
              </a:rPr>
              <a:t>Offer the meeting at least twice and at different times of day to maximize the number of families able to participate.</a:t>
            </a:r>
          </a:p>
          <a:p>
            <a:r>
              <a:rPr lang="en-US" dirty="0">
                <a:solidFill>
                  <a:schemeClr val="tx1"/>
                </a:solidFill>
              </a:rPr>
              <a:t>Advertise and invite families to the meeting in at least three different ways (e.g., flyers, newsletters, website, school marquee, phone calls, emails, etc.)</a:t>
            </a:r>
          </a:p>
          <a:p>
            <a:r>
              <a:rPr lang="en-US" dirty="0">
                <a:solidFill>
                  <a:schemeClr val="tx1"/>
                </a:solidFill>
              </a:rPr>
              <a:t>If necessary, hold one of the meetings in a convenient community location, such as a library, church, or apartment complex.</a:t>
            </a:r>
          </a:p>
          <a:p>
            <a:r>
              <a:rPr lang="en-US" dirty="0">
                <a:solidFill>
                  <a:schemeClr val="tx1"/>
                </a:solidFill>
              </a:rPr>
              <a:t>Consider and plan for barriers to family attendance, such as transportation, meals, and childcare. </a:t>
            </a:r>
          </a:p>
          <a:p>
            <a:r>
              <a:rPr lang="en-US" dirty="0">
                <a:solidFill>
                  <a:schemeClr val="tx1"/>
                </a:solidFill>
              </a:rPr>
              <a:t>Be sure to have translators and translated documents available for non-English speaking families. </a:t>
            </a:r>
          </a:p>
          <a:p>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394744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NOTE: </a:t>
            </a:r>
            <a:br>
              <a:rPr lang="en-US"/>
            </a:br>
            <a:r>
              <a:rPr lang="en-US"/>
              <a:t>Keys To Success</a:t>
            </a:r>
            <a:endParaRPr lang="en-US" dirty="0"/>
          </a:p>
        </p:txBody>
      </p:sp>
      <p:sp>
        <p:nvSpPr>
          <p:cNvPr id="3" name="Content Placeholder 2"/>
          <p:cNvSpPr>
            <a:spLocks noGrp="1"/>
          </p:cNvSpPr>
          <p:nvPr>
            <p:ph idx="1"/>
          </p:nvPr>
        </p:nvSpPr>
        <p:spPr/>
        <p:txBody>
          <a:bodyPr>
            <a:normAutofit/>
          </a:bodyPr>
          <a:lstStyle/>
          <a:p>
            <a:r>
              <a:rPr lang="en-US" dirty="0">
                <a:solidFill>
                  <a:schemeClr val="tx1"/>
                </a:solidFill>
              </a:rPr>
              <a:t>As you conduct the meeting, consider the following suggestions to help the meeting run smoothly and effectively:</a:t>
            </a:r>
          </a:p>
          <a:p>
            <a:pPr lvl="3">
              <a:buFont typeface="Arial" panose="020B0604020202020204" pitchFamily="34" charset="0"/>
              <a:buChar char="•"/>
            </a:pPr>
            <a:r>
              <a:rPr lang="en-US" dirty="0">
                <a:solidFill>
                  <a:schemeClr val="tx1"/>
                </a:solidFill>
              </a:rPr>
              <a:t>Begin by welcoming the families to the meeting. If there is a school administrator in attendance, they may want to conduct a brief introduction.</a:t>
            </a:r>
          </a:p>
          <a:p>
            <a:pPr lvl="3">
              <a:buFont typeface="Arial" panose="020B0604020202020204" pitchFamily="34" charset="0"/>
              <a:buChar char="•"/>
            </a:pPr>
            <a:r>
              <a:rPr lang="en-US" dirty="0">
                <a:solidFill>
                  <a:schemeClr val="tx1"/>
                </a:solidFill>
              </a:rPr>
              <a:t>Conduct a short “icebreaker” activity to get families to talk and interact with each other.</a:t>
            </a:r>
          </a:p>
          <a:p>
            <a:pPr lvl="3">
              <a:buFont typeface="Arial" panose="020B0604020202020204" pitchFamily="34" charset="0"/>
              <a:buChar char="•"/>
            </a:pPr>
            <a:r>
              <a:rPr lang="en-US" dirty="0">
                <a:solidFill>
                  <a:schemeClr val="tx1"/>
                </a:solidFill>
              </a:rPr>
              <a:t>Throughout the meeting, invite families to actively share their questions and thoughts. Record these on a board or flip chart. Revisit these questions and issues at the end of the workshop and discuss whether and how they have been addressed.</a:t>
            </a:r>
          </a:p>
          <a:p>
            <a:pPr lvl="3">
              <a:buFont typeface="Arial" panose="020B0604020202020204" pitchFamily="34" charset="0"/>
              <a:buChar char="•"/>
            </a:pPr>
            <a:r>
              <a:rPr lang="en-US" dirty="0">
                <a:solidFill>
                  <a:schemeClr val="tx1"/>
                </a:solidFill>
              </a:rPr>
              <a:t>Avoid technical talk and “education-ese.” If you need to use a technical term, explain it simply the first time you use it.</a:t>
            </a:r>
          </a:p>
          <a:p>
            <a:pPr lvl="1"/>
            <a:endParaRPr lang="en-US" dirty="0"/>
          </a:p>
          <a:p>
            <a:pPr lvl="1"/>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556792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Slides 13-34</a:t>
            </a:r>
          </a:p>
        </p:txBody>
      </p:sp>
      <p:sp>
        <p:nvSpPr>
          <p:cNvPr id="5" name="Text Placeholder 4"/>
          <p:cNvSpPr>
            <a:spLocks noGrp="1"/>
          </p:cNvSpPr>
          <p:nvPr>
            <p:ph type="body" idx="1"/>
          </p:nvPr>
        </p:nvSpPr>
        <p:spPr/>
        <p:txBody>
          <a:bodyPr/>
          <a:lstStyle/>
          <a:p>
            <a:r>
              <a:rPr lang="en-US" b="1" u="sng" dirty="0"/>
              <a:t>Required</a:t>
            </a:r>
            <a:r>
              <a:rPr lang="en-US" dirty="0"/>
              <a:t> Slides to share with Families during the meeting</a:t>
            </a:r>
          </a:p>
        </p:txBody>
      </p:sp>
      <p:sp>
        <p:nvSpPr>
          <p:cNvPr id="2" name="Slide Number Placeholder 1"/>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1601187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329744"/>
            <a:ext cx="10058400" cy="3566160"/>
          </a:xfrm>
        </p:spPr>
        <p:txBody>
          <a:bodyPr>
            <a:normAutofit/>
          </a:bodyPr>
          <a:lstStyle/>
          <a:p>
            <a:pPr algn="ctr"/>
            <a:r>
              <a:rPr lang="en-US" sz="6000" b="1" dirty="0">
                <a:solidFill>
                  <a:srgbClr val="FF0000"/>
                </a:solidFill>
                <a:latin typeface="Arial" panose="020B0604020202020204" pitchFamily="34" charset="0"/>
                <a:cs typeface="Arial" panose="020B0604020202020204" pitchFamily="34" charset="0"/>
              </a:rPr>
              <a:t>[Insert school year] </a:t>
            </a:r>
            <a:br>
              <a:rPr lang="en-US" sz="6000" b="1" dirty="0">
                <a:latin typeface="Arial" panose="020B0604020202020204" pitchFamily="34" charset="0"/>
                <a:cs typeface="Arial" panose="020B0604020202020204" pitchFamily="34" charset="0"/>
              </a:rPr>
            </a:br>
            <a:r>
              <a:rPr lang="en-US" sz="6000" dirty="0">
                <a:latin typeface="Arial" panose="020B0604020202020204" pitchFamily="34" charset="0"/>
                <a:cs typeface="Arial" panose="020B0604020202020204" pitchFamily="34" charset="0"/>
              </a:rPr>
              <a:t>Annual Title I &amp; Family Engagement Meeting</a:t>
            </a:r>
          </a:p>
        </p:txBody>
      </p:sp>
      <p:sp>
        <p:nvSpPr>
          <p:cNvPr id="3" name="Subtitle 2"/>
          <p:cNvSpPr>
            <a:spLocks noGrp="1"/>
          </p:cNvSpPr>
          <p:nvPr>
            <p:ph type="subTitle" idx="1"/>
          </p:nvPr>
        </p:nvSpPr>
        <p:spPr>
          <a:xfrm>
            <a:off x="1100051" y="4455620"/>
            <a:ext cx="10058400" cy="1487979"/>
          </a:xfrm>
        </p:spPr>
        <p:txBody>
          <a:bodyPr>
            <a:normAutofit/>
          </a:bodyPr>
          <a:lstStyle/>
          <a:p>
            <a:r>
              <a:rPr lang="en-US" cap="none" dirty="0">
                <a:solidFill>
                  <a:srgbClr val="FF0000"/>
                </a:solidFill>
              </a:rPr>
              <a:t>[Insert school name]</a:t>
            </a:r>
          </a:p>
          <a:p>
            <a:r>
              <a:rPr lang="en-US" cap="none" dirty="0">
                <a:solidFill>
                  <a:srgbClr val="FF0000"/>
                </a:solidFill>
              </a:rPr>
              <a:t>[Insert meeting date]</a:t>
            </a:r>
          </a:p>
          <a:p>
            <a:r>
              <a:rPr lang="en-US" cap="none" dirty="0">
                <a:solidFill>
                  <a:srgbClr val="FF0000"/>
                </a:solidFill>
              </a:rPr>
              <a:t>[Insert principal’s name]</a:t>
            </a:r>
          </a:p>
        </p:txBody>
      </p:sp>
      <p:sp>
        <p:nvSpPr>
          <p:cNvPr id="4" name="TextBox 3"/>
          <p:cNvSpPr txBox="1"/>
          <p:nvPr/>
        </p:nvSpPr>
        <p:spPr>
          <a:xfrm>
            <a:off x="8581053" y="5943599"/>
            <a:ext cx="3610947" cy="369332"/>
          </a:xfrm>
          <a:prstGeom prst="rect">
            <a:avLst/>
          </a:prstGeom>
          <a:noFill/>
        </p:spPr>
        <p:txBody>
          <a:bodyPr wrap="square" rtlCol="0">
            <a:spAutoFit/>
          </a:bodyPr>
          <a:lstStyle/>
          <a:p>
            <a:r>
              <a:rPr lang="en-US" dirty="0">
                <a:solidFill>
                  <a:srgbClr val="FF0000"/>
                </a:solidFill>
                <a:latin typeface="Arial" panose="020B0604020202020204" pitchFamily="34" charset="0"/>
                <a:cs typeface="Arial" panose="020B0604020202020204" pitchFamily="34" charset="0"/>
              </a:rPr>
              <a:t>[Insert date of latest revision]</a:t>
            </a:r>
          </a:p>
        </p:txBody>
      </p:sp>
    </p:spTree>
    <p:extLst>
      <p:ext uri="{BB962C8B-B14F-4D97-AF65-F5344CB8AC3E}">
        <p14:creationId xmlns:p14="http://schemas.microsoft.com/office/powerpoint/2010/main" val="3044486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are we here?</a:t>
            </a:r>
          </a:p>
        </p:txBody>
      </p:sp>
      <p:sp>
        <p:nvSpPr>
          <p:cNvPr id="3" name="Content Placeholder 2"/>
          <p:cNvSpPr>
            <a:spLocks noGrp="1"/>
          </p:cNvSpPr>
          <p:nvPr>
            <p:ph idx="1"/>
          </p:nvPr>
        </p:nvSpPr>
        <p:spPr/>
        <p:txBody>
          <a:bodyPr/>
          <a:lstStyle/>
          <a:p>
            <a:r>
              <a:rPr lang="en-US" dirty="0">
                <a:solidFill>
                  <a:schemeClr val="tx1"/>
                </a:solidFill>
              </a:rPr>
              <a:t>The Every Student Succeeds Act (ESSA) requires that each Title I school hold an annual meeting of Title I families in order to:</a:t>
            </a:r>
          </a:p>
          <a:p>
            <a:pPr lvl="3">
              <a:buFont typeface="Arial" panose="020B0604020202020204" pitchFamily="34" charset="0"/>
              <a:buChar char="•"/>
            </a:pPr>
            <a:r>
              <a:rPr lang="en-US" dirty="0">
                <a:solidFill>
                  <a:schemeClr val="tx1"/>
                </a:solidFill>
              </a:rPr>
              <a:t>inform you of your school’s participation in Title I,</a:t>
            </a:r>
          </a:p>
          <a:p>
            <a:pPr lvl="3">
              <a:buFont typeface="Arial" panose="020B0604020202020204" pitchFamily="34" charset="0"/>
              <a:buChar char="•"/>
            </a:pPr>
            <a:r>
              <a:rPr lang="en-US" dirty="0">
                <a:solidFill>
                  <a:schemeClr val="tx1"/>
                </a:solidFill>
              </a:rPr>
              <a:t>explain the requirements of Title I, and</a:t>
            </a:r>
          </a:p>
          <a:p>
            <a:pPr lvl="3">
              <a:buFont typeface="Arial" panose="020B0604020202020204" pitchFamily="34" charset="0"/>
              <a:buChar char="•"/>
            </a:pPr>
            <a:r>
              <a:rPr lang="en-US" dirty="0">
                <a:solidFill>
                  <a:schemeClr val="tx1"/>
                </a:solidFill>
              </a:rPr>
              <a:t>explain your rights as parents and family members to be involved.</a:t>
            </a:r>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2902294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will I learn?</a:t>
            </a:r>
          </a:p>
        </p:txBody>
      </p:sp>
      <p:sp>
        <p:nvSpPr>
          <p:cNvPr id="3" name="Content Placeholder 2"/>
          <p:cNvSpPr>
            <a:spLocks noGrp="1"/>
          </p:cNvSpPr>
          <p:nvPr>
            <p:ph idx="1"/>
          </p:nvPr>
        </p:nvSpPr>
        <p:spPr/>
        <p:txBody>
          <a:bodyPr numCol="2">
            <a:normAutofit fontScale="92500" lnSpcReduction="10000"/>
          </a:bodyPr>
          <a:lstStyle/>
          <a:p>
            <a:r>
              <a:rPr lang="en-US" dirty="0">
                <a:solidFill>
                  <a:schemeClr val="tx1"/>
                </a:solidFill>
              </a:rPr>
              <a:t>What is a Title I school?</a:t>
            </a:r>
          </a:p>
          <a:p>
            <a:r>
              <a:rPr lang="en-US" dirty="0">
                <a:solidFill>
                  <a:schemeClr val="tx1"/>
                </a:solidFill>
              </a:rPr>
              <a:t>What are my rights?</a:t>
            </a:r>
          </a:p>
          <a:p>
            <a:r>
              <a:rPr lang="en-US" dirty="0">
                <a:solidFill>
                  <a:schemeClr val="tx1"/>
                </a:solidFill>
              </a:rPr>
              <a:t>What can Title I funds be used for?</a:t>
            </a:r>
          </a:p>
          <a:p>
            <a:r>
              <a:rPr lang="en-US" dirty="0">
                <a:solidFill>
                  <a:schemeClr val="tx1"/>
                </a:solidFill>
              </a:rPr>
              <a:t>How does our school use Title I funds?</a:t>
            </a:r>
          </a:p>
          <a:p>
            <a:r>
              <a:rPr lang="en-US" dirty="0">
                <a:solidFill>
                  <a:schemeClr val="tx1"/>
                </a:solidFill>
              </a:rPr>
              <a:t>What is the SIP?</a:t>
            </a:r>
          </a:p>
          <a:p>
            <a:r>
              <a:rPr lang="en-US" dirty="0">
                <a:solidFill>
                  <a:schemeClr val="tx1"/>
                </a:solidFill>
              </a:rPr>
              <a:t>What are our schoolwide program goals?</a:t>
            </a:r>
          </a:p>
          <a:p>
            <a:r>
              <a:rPr lang="en-US" dirty="0">
                <a:solidFill>
                  <a:schemeClr val="tx1"/>
                </a:solidFill>
              </a:rPr>
              <a:t>How is parent and family engagement funded?</a:t>
            </a:r>
          </a:p>
          <a:p>
            <a:r>
              <a:rPr lang="en-US" dirty="0">
                <a:solidFill>
                  <a:schemeClr val="tx1"/>
                </a:solidFill>
              </a:rPr>
              <a:t>What is the Parent and Family Engagement Policy?</a:t>
            </a:r>
          </a:p>
          <a:p>
            <a:r>
              <a:rPr lang="en-US" dirty="0">
                <a:solidFill>
                  <a:schemeClr val="tx1"/>
                </a:solidFill>
              </a:rPr>
              <a:t>What is the School-Parent Compact?</a:t>
            </a:r>
          </a:p>
          <a:p>
            <a:r>
              <a:rPr lang="en-US" dirty="0">
                <a:solidFill>
                  <a:schemeClr val="tx1"/>
                </a:solidFill>
              </a:rPr>
              <a:t>What curriculum does our school use?</a:t>
            </a:r>
          </a:p>
          <a:p>
            <a:r>
              <a:rPr lang="en-US" dirty="0">
                <a:solidFill>
                  <a:schemeClr val="tx1"/>
                </a:solidFill>
              </a:rPr>
              <a:t>What tests will my child be taking?</a:t>
            </a:r>
          </a:p>
          <a:p>
            <a:r>
              <a:rPr lang="en-US" dirty="0">
                <a:solidFill>
                  <a:schemeClr val="tx1"/>
                </a:solidFill>
              </a:rPr>
              <a:t>How can I be involved?</a:t>
            </a:r>
          </a:p>
          <a:p>
            <a:r>
              <a:rPr lang="en-US" dirty="0">
                <a:solidFill>
                  <a:schemeClr val="tx1"/>
                </a:solidFill>
              </a:rPr>
              <a:t>Who can I contact for help?</a:t>
            </a:r>
          </a:p>
          <a:p>
            <a:r>
              <a:rPr lang="en-US" dirty="0">
                <a:solidFill>
                  <a:srgbClr val="FF0000"/>
                </a:solidFill>
              </a:rPr>
              <a:t>[Add other topics as needed, including optional slides]</a:t>
            </a:r>
          </a:p>
          <a:p>
            <a:endParaRPr lang="en-US" dirty="0"/>
          </a:p>
          <a:p>
            <a:endParaRPr lang="en-US" dirty="0"/>
          </a:p>
        </p:txBody>
      </p:sp>
      <p:sp>
        <p:nvSpPr>
          <p:cNvPr id="6" name="Content Placeholder 2" descr="list" title="list"/>
          <p:cNvSpPr txBox="1">
            <a:spLocks/>
          </p:cNvSpPr>
          <p:nvPr/>
        </p:nvSpPr>
        <p:spPr>
          <a:xfrm>
            <a:off x="5961723" y="1845732"/>
            <a:ext cx="5118169" cy="439854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Georgia" panose="02040502050405020303" pitchFamily="18"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Georgia" panose="02040502050405020303" pitchFamily="18"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Tx/>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15</a:t>
            </a:fld>
            <a:endParaRPr lang="en-US" dirty="0"/>
          </a:p>
        </p:txBody>
      </p:sp>
    </p:spTree>
    <p:extLst>
      <p:ext uri="{BB962C8B-B14F-4D97-AF65-F5344CB8AC3E}">
        <p14:creationId xmlns:p14="http://schemas.microsoft.com/office/powerpoint/2010/main" val="184857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Title I school?</a:t>
            </a:r>
          </a:p>
        </p:txBody>
      </p:sp>
      <p:sp>
        <p:nvSpPr>
          <p:cNvPr id="3" name="Content Placeholder 2"/>
          <p:cNvSpPr>
            <a:spLocks noGrp="1"/>
          </p:cNvSpPr>
          <p:nvPr>
            <p:ph idx="1"/>
          </p:nvPr>
        </p:nvSpPr>
        <p:spPr/>
        <p:txBody>
          <a:bodyPr>
            <a:normAutofit/>
          </a:bodyPr>
          <a:lstStyle/>
          <a:p>
            <a:r>
              <a:rPr lang="en-US" dirty="0">
                <a:solidFill>
                  <a:schemeClr val="tx1"/>
                </a:solidFill>
              </a:rPr>
              <a:t>Title I was passed in 1965 under the Elementary and Secondary Education Act (ESEA). It is the largest federal assistance program for our nation’s schools. </a:t>
            </a:r>
          </a:p>
          <a:p>
            <a:r>
              <a:rPr lang="en-US" dirty="0">
                <a:solidFill>
                  <a:schemeClr val="tx1"/>
                </a:solidFill>
              </a:rPr>
              <a:t>Title I schools receive extra funding (Title I dollars) from the federal government. These dollars are used to:</a:t>
            </a:r>
          </a:p>
          <a:p>
            <a:pPr lvl="3">
              <a:buFont typeface="Arial" panose="020B0604020202020204" pitchFamily="34" charset="0"/>
              <a:buChar char="•"/>
            </a:pPr>
            <a:r>
              <a:rPr lang="en-US" dirty="0">
                <a:solidFill>
                  <a:schemeClr val="tx1"/>
                </a:solidFill>
              </a:rPr>
              <a:t>identify students experiencing academic difficulties and provide assistance to help these students;</a:t>
            </a:r>
          </a:p>
          <a:p>
            <a:pPr lvl="3">
              <a:buFont typeface="Arial" panose="020B0604020202020204" pitchFamily="34" charset="0"/>
              <a:buChar char="•"/>
            </a:pPr>
            <a:r>
              <a:rPr lang="en-US" dirty="0">
                <a:solidFill>
                  <a:schemeClr val="tx1"/>
                </a:solidFill>
              </a:rPr>
              <a:t>purchase additional staff, programs, materials, and/or supplies; and</a:t>
            </a:r>
          </a:p>
          <a:p>
            <a:pPr lvl="3">
              <a:buFont typeface="Arial" panose="020B0604020202020204" pitchFamily="34" charset="0"/>
              <a:buChar char="•"/>
            </a:pPr>
            <a:r>
              <a:rPr lang="en-US" dirty="0">
                <a:solidFill>
                  <a:schemeClr val="tx1"/>
                </a:solidFill>
              </a:rPr>
              <a:t>conduct parent and family engagement meetings, trainings, events, and/or activities.</a:t>
            </a:r>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2773137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my rights?</a:t>
            </a:r>
          </a:p>
        </p:txBody>
      </p:sp>
      <p:sp>
        <p:nvSpPr>
          <p:cNvPr id="3" name="Content Placeholder 2"/>
          <p:cNvSpPr>
            <a:spLocks noGrp="1"/>
          </p:cNvSpPr>
          <p:nvPr>
            <p:ph idx="1"/>
          </p:nvPr>
        </p:nvSpPr>
        <p:spPr>
          <a:xfrm>
            <a:off x="535709" y="1845734"/>
            <a:ext cx="11231417" cy="4398048"/>
          </a:xfrm>
        </p:spPr>
        <p:txBody>
          <a:bodyPr>
            <a:normAutofit/>
          </a:bodyPr>
          <a:lstStyle/>
          <a:p>
            <a:r>
              <a:rPr lang="en-US" dirty="0">
                <a:solidFill>
                  <a:schemeClr val="tx1"/>
                </a:solidFill>
              </a:rPr>
              <a:t>The families and parents of Title I students have a right, by law, to:</a:t>
            </a:r>
          </a:p>
          <a:p>
            <a:pPr lvl="3">
              <a:buFont typeface="Arial" panose="020B0604020202020204" pitchFamily="34" charset="0"/>
              <a:buChar char="•"/>
            </a:pPr>
            <a:r>
              <a:rPr lang="en-US" dirty="0">
                <a:solidFill>
                  <a:schemeClr val="tx1"/>
                </a:solidFill>
              </a:rPr>
              <a:t>be involved in decisions made at both the school and district level;</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be provided with information on your child’s level of achievement on tests in reading/language arts, writing, mathematics, and science;</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request and receive information on the qualifications of your child’s teacher and paraprofessionals who are working with your child </a:t>
            </a:r>
            <a:r>
              <a:rPr lang="en-US" dirty="0">
                <a:solidFill>
                  <a:srgbClr val="FF0000"/>
                </a:solidFill>
              </a:rPr>
              <a:t>[insert information about how families can request this information];</a:t>
            </a:r>
            <a:r>
              <a:rPr lang="en-US" dirty="0"/>
              <a:t> </a:t>
            </a:r>
            <a:r>
              <a:rPr lang="en-US" dirty="0">
                <a:solidFill>
                  <a:schemeClr val="tx1"/>
                </a:solidFill>
              </a:rPr>
              <a:t>and</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request opportunities for regular meetings to formulate suggestions and to participate, as appropriate, in decisions about the education of your child. The school is required to respond to any such suggestions as soon as practicably possible.</a:t>
            </a:r>
          </a:p>
          <a:p>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4207471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Title I funds be used for?</a:t>
            </a:r>
          </a:p>
        </p:txBody>
      </p:sp>
      <p:sp>
        <p:nvSpPr>
          <p:cNvPr id="3" name="Content Placeholder 2"/>
          <p:cNvSpPr>
            <a:spLocks noGrp="1"/>
          </p:cNvSpPr>
          <p:nvPr>
            <p:ph idx="1"/>
          </p:nvPr>
        </p:nvSpPr>
        <p:spPr/>
        <p:txBody>
          <a:bodyPr>
            <a:normAutofit/>
          </a:bodyPr>
          <a:lstStyle/>
          <a:p>
            <a:r>
              <a:rPr lang="en-US" dirty="0">
                <a:solidFill>
                  <a:schemeClr val="tx1"/>
                </a:solidFill>
              </a:rPr>
              <a:t>In general, Title I funds may be used for:</a:t>
            </a:r>
          </a:p>
          <a:p>
            <a:pPr lvl="3">
              <a:buFont typeface="Arial" panose="020B0604020202020204" pitchFamily="34" charset="0"/>
              <a:buChar char="•"/>
            </a:pPr>
            <a:r>
              <a:rPr lang="en-US" altLang="en-US" dirty="0">
                <a:solidFill>
                  <a:schemeClr val="tx1"/>
                </a:solidFill>
              </a:rPr>
              <a:t>smaller class sizes,</a:t>
            </a:r>
          </a:p>
          <a:p>
            <a:pPr lvl="3">
              <a:buFont typeface="Arial" panose="020B0604020202020204" pitchFamily="34" charset="0"/>
              <a:buChar char="•"/>
            </a:pPr>
            <a:r>
              <a:rPr lang="en-US" altLang="en-US" dirty="0">
                <a:solidFill>
                  <a:schemeClr val="tx1"/>
                </a:solidFill>
              </a:rPr>
              <a:t>additional teachers and paraprofessionals,</a:t>
            </a:r>
          </a:p>
          <a:p>
            <a:pPr lvl="3">
              <a:buFont typeface="Arial" panose="020B0604020202020204" pitchFamily="34" charset="0"/>
              <a:buChar char="•"/>
            </a:pPr>
            <a:r>
              <a:rPr lang="en-US" altLang="en-US" dirty="0">
                <a:solidFill>
                  <a:schemeClr val="tx1"/>
                </a:solidFill>
              </a:rPr>
              <a:t>additional training for school staff,</a:t>
            </a:r>
          </a:p>
          <a:p>
            <a:pPr lvl="3">
              <a:buFont typeface="Arial" panose="020B0604020202020204" pitchFamily="34" charset="0"/>
              <a:buChar char="•"/>
            </a:pPr>
            <a:r>
              <a:rPr lang="en-US" altLang="en-US" dirty="0">
                <a:solidFill>
                  <a:schemeClr val="tx1"/>
                </a:solidFill>
              </a:rPr>
              <a:t>extra time for instruction (before and/or after school programs),</a:t>
            </a:r>
          </a:p>
          <a:p>
            <a:pPr lvl="3">
              <a:buFont typeface="Arial" panose="020B0604020202020204" pitchFamily="34" charset="0"/>
              <a:buChar char="•"/>
            </a:pPr>
            <a:r>
              <a:rPr lang="en-US" altLang="en-US" dirty="0">
                <a:solidFill>
                  <a:schemeClr val="tx1"/>
                </a:solidFill>
              </a:rPr>
              <a:t>parent and family engagement activities, and/or</a:t>
            </a:r>
          </a:p>
          <a:p>
            <a:pPr lvl="3">
              <a:buFont typeface="Arial" panose="020B0604020202020204" pitchFamily="34" charset="0"/>
              <a:buChar char="•"/>
            </a:pPr>
            <a:r>
              <a:rPr lang="en-US" altLang="en-US" dirty="0">
                <a:solidFill>
                  <a:schemeClr val="tx1"/>
                </a:solidFill>
              </a:rPr>
              <a:t>a variety of supplemental teaching materials, equipment, and technology.</a:t>
            </a:r>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1622746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our school use Title I funds?</a:t>
            </a:r>
          </a:p>
        </p:txBody>
      </p:sp>
      <p:sp>
        <p:nvSpPr>
          <p:cNvPr id="3" name="Content Placeholder 2"/>
          <p:cNvSpPr>
            <a:spLocks noGrp="1"/>
          </p:cNvSpPr>
          <p:nvPr>
            <p:ph idx="1"/>
          </p:nvPr>
        </p:nvSpPr>
        <p:spPr>
          <a:xfrm>
            <a:off x="637309" y="1845734"/>
            <a:ext cx="11166763" cy="4453466"/>
          </a:xfrm>
        </p:spPr>
        <p:txBody>
          <a:bodyPr>
            <a:normAutofit fontScale="92500" lnSpcReduction="10000"/>
          </a:bodyPr>
          <a:lstStyle/>
          <a:p>
            <a:r>
              <a:rPr lang="en-US" dirty="0">
                <a:solidFill>
                  <a:schemeClr val="tx1"/>
                </a:solidFill>
              </a:rPr>
              <a:t>In</a:t>
            </a:r>
            <a:r>
              <a:rPr lang="en-US" dirty="0"/>
              <a:t> </a:t>
            </a:r>
            <a:r>
              <a:rPr lang="en-US" dirty="0">
                <a:solidFill>
                  <a:srgbClr val="FF0000"/>
                </a:solidFill>
              </a:rPr>
              <a:t>[insert school year]</a:t>
            </a:r>
            <a:r>
              <a:rPr lang="en-US" dirty="0">
                <a:solidFill>
                  <a:schemeClr val="tx1"/>
                </a:solidFill>
              </a:rPr>
              <a:t>, our school was allotted approximately $</a:t>
            </a:r>
            <a:r>
              <a:rPr lang="en-US" dirty="0">
                <a:solidFill>
                  <a:srgbClr val="FF0000"/>
                </a:solidFill>
              </a:rPr>
              <a:t>[enter amount] </a:t>
            </a:r>
            <a:r>
              <a:rPr lang="en-US" dirty="0">
                <a:solidFill>
                  <a:schemeClr val="tx1"/>
                </a:solidFill>
              </a:rPr>
              <a:t>in Title I funding. </a:t>
            </a:r>
          </a:p>
          <a:p>
            <a:r>
              <a:rPr lang="en-US" dirty="0">
                <a:solidFill>
                  <a:schemeClr val="tx1"/>
                </a:solidFill>
              </a:rPr>
              <a:t>We developed a </a:t>
            </a:r>
            <a:r>
              <a:rPr lang="en-US" b="1" dirty="0">
                <a:solidFill>
                  <a:schemeClr val="tx1"/>
                </a:solidFill>
              </a:rPr>
              <a:t>Schoolwide Program</a:t>
            </a:r>
            <a:r>
              <a:rPr lang="en-US" dirty="0">
                <a:solidFill>
                  <a:schemeClr val="tx1"/>
                </a:solidFill>
              </a:rPr>
              <a:t>, which means we plan to spend our funds on the following:</a:t>
            </a:r>
          </a:p>
          <a:p>
            <a:pPr lvl="3">
              <a:buFont typeface="Arial" panose="020B0604020202020204" pitchFamily="34" charset="0"/>
              <a:buChar char="•"/>
            </a:pPr>
            <a:r>
              <a:rPr lang="en-US" dirty="0">
                <a:solidFill>
                  <a:schemeClr val="tx1"/>
                </a:solidFill>
              </a:rPr>
              <a:t>Supplemental staff:</a:t>
            </a:r>
          </a:p>
          <a:p>
            <a:pPr lvl="4">
              <a:buFont typeface="Courier New" panose="02070309020205020404" pitchFamily="49" charset="0"/>
              <a:buChar char="o"/>
            </a:pPr>
            <a:r>
              <a:rPr lang="en-US" dirty="0">
                <a:solidFill>
                  <a:srgbClr val="FF0000"/>
                </a:solidFill>
              </a:rPr>
              <a:t>[List positions, not names]</a:t>
            </a:r>
          </a:p>
          <a:p>
            <a:pPr lvl="2"/>
            <a:endParaRPr lang="en-US" dirty="0">
              <a:solidFill>
                <a:schemeClr val="tx1"/>
              </a:solidFill>
            </a:endParaRPr>
          </a:p>
          <a:p>
            <a:pPr lvl="3">
              <a:buFont typeface="Arial" panose="020B0604020202020204" pitchFamily="34" charset="0"/>
              <a:buChar char="•"/>
            </a:pPr>
            <a:r>
              <a:rPr lang="en-US" dirty="0">
                <a:solidFill>
                  <a:schemeClr val="tx1"/>
                </a:solidFill>
              </a:rPr>
              <a:t>Programs/Materials/Supplies:</a:t>
            </a:r>
          </a:p>
          <a:p>
            <a:pPr lvl="4">
              <a:buFont typeface="Courier New" panose="02070309020205020404" pitchFamily="49" charset="0"/>
              <a:buChar char="o"/>
            </a:pPr>
            <a:r>
              <a:rPr lang="en-US" dirty="0">
                <a:solidFill>
                  <a:srgbClr val="FF0000"/>
                </a:solidFill>
              </a:rPr>
              <a:t>[List programs/materials/supplies]</a:t>
            </a:r>
          </a:p>
          <a:p>
            <a:pPr lvl="2"/>
            <a:endParaRPr lang="en-US" dirty="0"/>
          </a:p>
          <a:p>
            <a:pPr lvl="3">
              <a:buFont typeface="Arial" panose="020B0604020202020204" pitchFamily="34" charset="0"/>
              <a:buChar char="•"/>
            </a:pPr>
            <a:r>
              <a:rPr lang="en-US" dirty="0">
                <a:solidFill>
                  <a:schemeClr val="tx1"/>
                </a:solidFill>
              </a:rPr>
              <a:t>Teacher Professional Development:</a:t>
            </a:r>
          </a:p>
          <a:p>
            <a:pPr lvl="4">
              <a:buFont typeface="Courier New" panose="02070309020205020404" pitchFamily="49" charset="0"/>
              <a:buChar char="o"/>
            </a:pPr>
            <a:r>
              <a:rPr lang="en-US" dirty="0">
                <a:solidFill>
                  <a:srgbClr val="FF0000"/>
                </a:solidFill>
              </a:rPr>
              <a:t>[List uses]</a:t>
            </a:r>
          </a:p>
          <a:p>
            <a:pPr marL="920750" lvl="4" indent="0">
              <a:buNone/>
            </a:pPr>
            <a:endParaRPr lang="en-US" dirty="0">
              <a:solidFill>
                <a:srgbClr val="FF0000"/>
              </a:solidFill>
            </a:endParaRPr>
          </a:p>
          <a:p>
            <a:r>
              <a:rPr lang="en-US" dirty="0">
                <a:solidFill>
                  <a:srgbClr val="FF0000"/>
                </a:solidFill>
              </a:rPr>
              <a:t>[The above is a list of options, please add and delete content as needed]</a:t>
            </a:r>
          </a:p>
        </p:txBody>
      </p:sp>
      <p:sp>
        <p:nvSpPr>
          <p:cNvPr id="4" name="Slide Number Placeholder 3"/>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3038112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Slides 3-9</a:t>
            </a:r>
          </a:p>
        </p:txBody>
      </p:sp>
      <p:sp>
        <p:nvSpPr>
          <p:cNvPr id="5" name="Text Placeholder 4"/>
          <p:cNvSpPr>
            <a:spLocks noGrp="1"/>
          </p:cNvSpPr>
          <p:nvPr>
            <p:ph type="body" idx="1"/>
          </p:nvPr>
        </p:nvSpPr>
        <p:spPr/>
        <p:txBody>
          <a:bodyPr/>
          <a:lstStyle/>
          <a:p>
            <a:r>
              <a:rPr lang="en-US" dirty="0"/>
              <a:t>Information and Instructions for district and school Use</a:t>
            </a:r>
          </a:p>
        </p:txBody>
      </p:sp>
      <p:sp>
        <p:nvSpPr>
          <p:cNvPr id="2" name="Slide Number Placeholder 1"/>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3818626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SIP?</a:t>
            </a:r>
            <a:endParaRPr lang="en-US" dirty="0"/>
          </a:p>
        </p:txBody>
      </p:sp>
      <p:sp>
        <p:nvSpPr>
          <p:cNvPr id="3" name="Content Placeholder 2"/>
          <p:cNvSpPr>
            <a:spLocks noGrp="1"/>
          </p:cNvSpPr>
          <p:nvPr>
            <p:ph idx="1"/>
          </p:nvPr>
        </p:nvSpPr>
        <p:spPr/>
        <p:txBody>
          <a:bodyPr>
            <a:normAutofit lnSpcReduction="10000"/>
          </a:bodyPr>
          <a:lstStyle/>
          <a:p>
            <a:r>
              <a:rPr lang="en-US" dirty="0"/>
              <a:t>The SIP is the School Improvement Plan. It includes:</a:t>
            </a:r>
          </a:p>
          <a:p>
            <a:pPr lvl="3">
              <a:buFont typeface="Arial" panose="020B0604020202020204" pitchFamily="34" charset="0"/>
              <a:buChar char="•"/>
            </a:pPr>
            <a:r>
              <a:rPr lang="en-US" dirty="0"/>
              <a:t>the identification of the school planning team and how they will be engaged in the planning process;</a:t>
            </a:r>
          </a:p>
          <a:p>
            <a:pPr lvl="3">
              <a:buFont typeface="Arial" panose="020B0604020202020204" pitchFamily="34" charset="0"/>
              <a:buChar char="•"/>
            </a:pPr>
            <a:r>
              <a:rPr lang="en-US" dirty="0"/>
              <a:t>a needs assessment and summary of academic and non-academic data;</a:t>
            </a:r>
          </a:p>
          <a:p>
            <a:pPr lvl="3">
              <a:buFont typeface="Arial" panose="020B0604020202020204" pitchFamily="34" charset="0"/>
              <a:buChar char="•"/>
            </a:pPr>
            <a:r>
              <a:rPr lang="en-US" dirty="0"/>
              <a:t>prioritized goals, strategies, and action steps to help address the academic and non-academic needs of students;</a:t>
            </a:r>
          </a:p>
          <a:p>
            <a:pPr lvl="3">
              <a:buFont typeface="Arial" panose="020B0604020202020204" pitchFamily="34" charset="0"/>
              <a:buChar char="•"/>
            </a:pPr>
            <a:r>
              <a:rPr lang="en-US" dirty="0"/>
              <a:t>teacher and staff professional development needs; and</a:t>
            </a:r>
          </a:p>
          <a:p>
            <a:pPr lvl="3">
              <a:buFont typeface="Arial" panose="020B0604020202020204" pitchFamily="34" charset="0"/>
              <a:buChar char="•"/>
            </a:pPr>
            <a:r>
              <a:rPr lang="en-US" dirty="0"/>
              <a:t>budgets and the coordination of resources.</a:t>
            </a:r>
          </a:p>
          <a:p>
            <a:r>
              <a:rPr lang="en-US" dirty="0">
                <a:solidFill>
                  <a:schemeClr val="tx1"/>
                </a:solidFill>
              </a:rPr>
              <a:t>The school must include family representatives on our school planning team.</a:t>
            </a:r>
          </a:p>
          <a:p>
            <a:pPr marL="863600" lvl="4" indent="0">
              <a:buNone/>
            </a:pPr>
            <a:r>
              <a:rPr lang="en-US" sz="1800" dirty="0">
                <a:solidFill>
                  <a:srgbClr val="FF0000"/>
                </a:solidFill>
              </a:rPr>
              <a:t>[NOTE: While families </a:t>
            </a:r>
            <a:r>
              <a:rPr lang="en-US" sz="1800" u="sng" dirty="0">
                <a:solidFill>
                  <a:srgbClr val="FF0000"/>
                </a:solidFill>
              </a:rPr>
              <a:t>must</a:t>
            </a:r>
            <a:r>
              <a:rPr lang="en-US" sz="1800" dirty="0">
                <a:solidFill>
                  <a:srgbClr val="FF0000"/>
                </a:solidFill>
              </a:rPr>
              <a:t> be involved in the SIP process, the school can determine who is involved and does not have to include all families. It is, however, best practice to have family representation on the SIP team that reflects the population and diversity of the school community.] </a:t>
            </a:r>
          </a:p>
        </p:txBody>
      </p:sp>
      <p:sp>
        <p:nvSpPr>
          <p:cNvPr id="4" name="Slide Number Placeholder 3"/>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3940274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our schoolwide program goals?</a:t>
            </a:r>
          </a:p>
        </p:txBody>
      </p:sp>
      <p:sp>
        <p:nvSpPr>
          <p:cNvPr id="3" name="Content Placeholder 2"/>
          <p:cNvSpPr>
            <a:spLocks noGrp="1"/>
          </p:cNvSpPr>
          <p:nvPr>
            <p:ph idx="1"/>
          </p:nvPr>
        </p:nvSpPr>
        <p:spPr/>
        <p:txBody>
          <a:bodyPr/>
          <a:lstStyle/>
          <a:p>
            <a:pPr>
              <a:buClrTx/>
            </a:pPr>
            <a:r>
              <a:rPr lang="en-US" dirty="0">
                <a:solidFill>
                  <a:srgbClr val="FF0000"/>
                </a:solidFill>
              </a:rPr>
              <a:t>[</a:t>
            </a:r>
            <a:r>
              <a:rPr lang="en-US" b="1" dirty="0">
                <a:solidFill>
                  <a:srgbClr val="FF0000"/>
                </a:solidFill>
              </a:rPr>
              <a:t>Required: </a:t>
            </a:r>
            <a:r>
              <a:rPr lang="en-US" dirty="0">
                <a:solidFill>
                  <a:srgbClr val="FF0000"/>
                </a:solidFill>
              </a:rPr>
              <a:t>List goals from the SIP in family-friendly language]</a:t>
            </a:r>
          </a:p>
        </p:txBody>
      </p:sp>
      <p:sp>
        <p:nvSpPr>
          <p:cNvPr id="4" name="Slide Number Placeholder 3"/>
          <p:cNvSpPr>
            <a:spLocks noGrp="1"/>
          </p:cNvSpPr>
          <p:nvPr>
            <p:ph type="sldNum" sz="quarter" idx="12"/>
          </p:nvPr>
        </p:nvSpPr>
        <p:spPr/>
        <p:txBody>
          <a:bodyPr/>
          <a:lstStyle/>
          <a:p>
            <a:fld id="{4FAB73BC-B049-4115-A692-8D63A059BFB8}" type="slidenum">
              <a:rPr lang="en-US" smtClean="0"/>
              <a:pPr/>
              <a:t>21</a:t>
            </a:fld>
            <a:endParaRPr lang="en-US" dirty="0"/>
          </a:p>
        </p:txBody>
      </p:sp>
    </p:spTree>
    <p:extLst>
      <p:ext uri="{BB962C8B-B14F-4D97-AF65-F5344CB8AC3E}">
        <p14:creationId xmlns:p14="http://schemas.microsoft.com/office/powerpoint/2010/main" val="1646935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parent and family engagement funded?</a:t>
            </a:r>
          </a:p>
        </p:txBody>
      </p:sp>
      <p:sp>
        <p:nvSpPr>
          <p:cNvPr id="3" name="Content Placeholder 2"/>
          <p:cNvSpPr>
            <a:spLocks noGrp="1"/>
          </p:cNvSpPr>
          <p:nvPr>
            <p:ph idx="1"/>
          </p:nvPr>
        </p:nvSpPr>
        <p:spPr/>
        <p:txBody>
          <a:bodyPr>
            <a:normAutofit/>
          </a:bodyPr>
          <a:lstStyle/>
          <a:p>
            <a:r>
              <a:rPr lang="en-US" dirty="0">
                <a:solidFill>
                  <a:schemeClr val="tx1"/>
                </a:solidFill>
              </a:rPr>
              <a:t>Any district with a Title I allocation exceeding $500,000 is required by law to set aside 1% of its Title I allocation for parent and family engagement.</a:t>
            </a:r>
          </a:p>
          <a:p>
            <a:r>
              <a:rPr lang="en-US" dirty="0">
                <a:solidFill>
                  <a:schemeClr val="tx1"/>
                </a:solidFill>
              </a:rPr>
              <a:t>Of that 1%, 10% may be reserved at the district for system-wide initiatives related to parent and family engagement.  The </a:t>
            </a:r>
            <a:r>
              <a:rPr lang="en-US">
                <a:solidFill>
                  <a:schemeClr val="tx1"/>
                </a:solidFill>
              </a:rPr>
              <a:t>remaining 90% </a:t>
            </a:r>
            <a:r>
              <a:rPr lang="en-US" dirty="0">
                <a:solidFill>
                  <a:schemeClr val="tx1"/>
                </a:solidFill>
              </a:rPr>
              <a:t>must be allocated to all Title I schools in the district.  </a:t>
            </a:r>
          </a:p>
          <a:p>
            <a:r>
              <a:rPr lang="en-US" dirty="0">
                <a:solidFill>
                  <a:schemeClr val="tx1"/>
                </a:solidFill>
              </a:rPr>
              <a:t>You, as Title I parents and family members, have the right to be involved in how this money is spent.</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22</a:t>
            </a:fld>
            <a:endParaRPr lang="en-US" dirty="0"/>
          </a:p>
        </p:txBody>
      </p:sp>
    </p:spTree>
    <p:extLst>
      <p:ext uri="{BB962C8B-B14F-4D97-AF65-F5344CB8AC3E}">
        <p14:creationId xmlns:p14="http://schemas.microsoft.com/office/powerpoint/2010/main" val="664044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parent and family engagement funded?</a:t>
            </a:r>
          </a:p>
        </p:txBody>
      </p:sp>
      <p:sp>
        <p:nvSpPr>
          <p:cNvPr id="3" name="Content Placeholder 2"/>
          <p:cNvSpPr>
            <a:spLocks noGrp="1"/>
          </p:cNvSpPr>
          <p:nvPr>
            <p:ph idx="1"/>
          </p:nvPr>
        </p:nvSpPr>
        <p:spPr/>
        <p:txBody>
          <a:bodyPr>
            <a:normAutofit/>
          </a:bodyPr>
          <a:lstStyle/>
          <a:p>
            <a:r>
              <a:rPr lang="en-US" dirty="0">
                <a:solidFill>
                  <a:schemeClr val="tx1"/>
                </a:solidFill>
              </a:rPr>
              <a:t>In</a:t>
            </a:r>
            <a:r>
              <a:rPr lang="en-US" dirty="0"/>
              <a:t> </a:t>
            </a:r>
            <a:r>
              <a:rPr lang="en-US" dirty="0">
                <a:solidFill>
                  <a:srgbClr val="FF0000"/>
                </a:solidFill>
              </a:rPr>
              <a:t>[insert school year]</a:t>
            </a:r>
            <a:r>
              <a:rPr lang="en-US" dirty="0">
                <a:solidFill>
                  <a:schemeClr val="tx1"/>
                </a:solidFill>
              </a:rPr>
              <a:t>, we received approximately $</a:t>
            </a:r>
            <a:r>
              <a:rPr lang="en-US" dirty="0">
                <a:solidFill>
                  <a:srgbClr val="FF0000"/>
                </a:solidFill>
              </a:rPr>
              <a:t>[insert amount]</a:t>
            </a:r>
            <a:r>
              <a:rPr lang="en-US" dirty="0"/>
              <a:t> </a:t>
            </a:r>
            <a:r>
              <a:rPr lang="en-US" dirty="0">
                <a:solidFill>
                  <a:schemeClr val="tx1"/>
                </a:solidFill>
              </a:rPr>
              <a:t>in parent and family engagement funding. We plan to use these funds for:</a:t>
            </a:r>
            <a:endParaRPr lang="en-US" dirty="0"/>
          </a:p>
          <a:p>
            <a:pPr lvl="3">
              <a:buFont typeface="Arial" panose="020B0604020202020204" pitchFamily="34" charset="0"/>
              <a:buChar char="•"/>
            </a:pPr>
            <a:r>
              <a:rPr lang="en-US" dirty="0">
                <a:solidFill>
                  <a:schemeClr val="tx1"/>
                </a:solidFill>
              </a:rPr>
              <a:t>Parent and Family Engagement Meeting and Events</a:t>
            </a:r>
          </a:p>
          <a:p>
            <a:pPr lvl="4">
              <a:buFont typeface="Courier New" panose="02070309020205020404" pitchFamily="49" charset="0"/>
              <a:buChar char="o"/>
            </a:pPr>
            <a:r>
              <a:rPr lang="en-US" dirty="0">
                <a:solidFill>
                  <a:srgbClr val="FF0000"/>
                </a:solidFill>
              </a:rPr>
              <a:t>[List meetings and events with dates]</a:t>
            </a:r>
          </a:p>
          <a:p>
            <a:pPr lvl="2"/>
            <a:endParaRPr lang="en-US" dirty="0"/>
          </a:p>
          <a:p>
            <a:pPr lvl="3">
              <a:buFont typeface="Arial" panose="020B0604020202020204" pitchFamily="34" charset="0"/>
              <a:buChar char="•"/>
            </a:pPr>
            <a:r>
              <a:rPr lang="en-US" dirty="0">
                <a:solidFill>
                  <a:schemeClr val="tx1"/>
                </a:solidFill>
              </a:rPr>
              <a:t>Materials/Supplies</a:t>
            </a:r>
          </a:p>
          <a:p>
            <a:pPr lvl="4">
              <a:buFont typeface="Courier New" panose="02070309020205020404" pitchFamily="49" charset="0"/>
              <a:buChar char="o"/>
            </a:pPr>
            <a:r>
              <a:rPr lang="en-US" dirty="0">
                <a:solidFill>
                  <a:srgbClr val="FF0000"/>
                </a:solidFill>
              </a:rPr>
              <a:t>[List materials and supplies (e.g. food for meetings, supplies for meetings &amp; events, etc.)]</a:t>
            </a:r>
          </a:p>
          <a:p>
            <a:pPr marL="920750" lvl="4" indent="0">
              <a:buNone/>
            </a:pPr>
            <a:endParaRPr lang="en-US" dirty="0"/>
          </a:p>
          <a:p>
            <a:r>
              <a:rPr lang="en-US" dirty="0">
                <a:solidFill>
                  <a:srgbClr val="FF0000"/>
                </a:solidFill>
              </a:rPr>
              <a:t>[The above is a list of options, please add and delete content as needed]</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23</a:t>
            </a:fld>
            <a:endParaRPr lang="en-US" dirty="0"/>
          </a:p>
        </p:txBody>
      </p:sp>
    </p:spTree>
    <p:extLst>
      <p:ext uri="{BB962C8B-B14F-4D97-AF65-F5344CB8AC3E}">
        <p14:creationId xmlns:p14="http://schemas.microsoft.com/office/powerpoint/2010/main" val="30134936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Parent and Family Engagement Policy?</a:t>
            </a:r>
          </a:p>
        </p:txBody>
      </p:sp>
      <p:sp>
        <p:nvSpPr>
          <p:cNvPr id="3" name="Content Placeholder 2"/>
          <p:cNvSpPr>
            <a:spLocks noGrp="1"/>
          </p:cNvSpPr>
          <p:nvPr>
            <p:ph idx="1"/>
          </p:nvPr>
        </p:nvSpPr>
        <p:spPr>
          <a:xfrm>
            <a:off x="424873" y="1845734"/>
            <a:ext cx="11508509" cy="4023360"/>
          </a:xfrm>
        </p:spPr>
        <p:txBody>
          <a:bodyPr>
            <a:normAutofit/>
          </a:bodyPr>
          <a:lstStyle/>
          <a:p>
            <a:r>
              <a:rPr lang="en-US" dirty="0">
                <a:solidFill>
                  <a:schemeClr val="tx1"/>
                </a:solidFill>
              </a:rPr>
              <a:t>These plans address how the district and school will implement the parent and family engagement requirements of ESSA.  Components should include:</a:t>
            </a:r>
          </a:p>
          <a:p>
            <a:pPr lvl="3">
              <a:buFont typeface="Arial" panose="020B0604020202020204" pitchFamily="34" charset="0"/>
              <a:buChar char="•"/>
            </a:pPr>
            <a:r>
              <a:rPr lang="en-US" dirty="0">
                <a:solidFill>
                  <a:schemeClr val="tx1"/>
                </a:solidFill>
              </a:rPr>
              <a:t>how parents and families can be involved in decision-making and activities; </a:t>
            </a:r>
          </a:p>
          <a:p>
            <a:pPr lvl="3">
              <a:buFont typeface="Arial" panose="020B0604020202020204" pitchFamily="34" charset="0"/>
              <a:buChar char="•"/>
            </a:pPr>
            <a:r>
              <a:rPr lang="en-US" dirty="0">
                <a:solidFill>
                  <a:schemeClr val="tx1"/>
                </a:solidFill>
              </a:rPr>
              <a:t>how parent and family engagement funds are being used;</a:t>
            </a:r>
          </a:p>
          <a:p>
            <a:pPr lvl="3">
              <a:buFont typeface="Arial" panose="020B0604020202020204" pitchFamily="34" charset="0"/>
              <a:buChar char="•"/>
            </a:pPr>
            <a:r>
              <a:rPr lang="en-US" dirty="0">
                <a:solidFill>
                  <a:schemeClr val="tx1"/>
                </a:solidFill>
              </a:rPr>
              <a:t>how information and training will be provided to families; and </a:t>
            </a:r>
          </a:p>
          <a:p>
            <a:pPr lvl="3">
              <a:buFont typeface="Arial" panose="020B0604020202020204" pitchFamily="34" charset="0"/>
              <a:buChar char="•"/>
            </a:pPr>
            <a:r>
              <a:rPr lang="en-US" dirty="0">
                <a:solidFill>
                  <a:schemeClr val="tx1"/>
                </a:solidFill>
              </a:rPr>
              <a:t>how the school will build capacity in families and staff for strong parent and family engagement.</a:t>
            </a:r>
          </a:p>
          <a:p>
            <a:r>
              <a:rPr lang="en-US" dirty="0">
                <a:solidFill>
                  <a:schemeClr val="tx1"/>
                </a:solidFill>
              </a:rPr>
              <a:t>You, as a Title I parent or family member, have the right to be involved in the development of these plans.</a:t>
            </a:r>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24</a:t>
            </a:fld>
            <a:endParaRPr lang="en-US" dirty="0"/>
          </a:p>
        </p:txBody>
      </p:sp>
    </p:spTree>
    <p:extLst>
      <p:ext uri="{BB962C8B-B14F-4D97-AF65-F5344CB8AC3E}">
        <p14:creationId xmlns:p14="http://schemas.microsoft.com/office/powerpoint/2010/main" val="4114973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Parent and Family Engagement Policy?</a:t>
            </a:r>
          </a:p>
        </p:txBody>
      </p:sp>
      <p:sp>
        <p:nvSpPr>
          <p:cNvPr id="3" name="Content Placeholder 2"/>
          <p:cNvSpPr>
            <a:spLocks noGrp="1"/>
          </p:cNvSpPr>
          <p:nvPr>
            <p:ph idx="1"/>
          </p:nvPr>
        </p:nvSpPr>
        <p:spPr>
          <a:xfrm>
            <a:off x="424873" y="1845734"/>
            <a:ext cx="11508509" cy="4023360"/>
          </a:xfrm>
        </p:spPr>
        <p:txBody>
          <a:bodyPr>
            <a:normAutofit/>
          </a:bodyPr>
          <a:lstStyle/>
          <a:p>
            <a:r>
              <a:rPr lang="en-US" dirty="0">
                <a:solidFill>
                  <a:schemeClr val="tx1"/>
                </a:solidFill>
              </a:rPr>
              <a:t>The district Parent and Family Engagement Policy can be found here:</a:t>
            </a:r>
          </a:p>
          <a:p>
            <a:pPr lvl="3">
              <a:buFont typeface="Arial" panose="020B0604020202020204" pitchFamily="34" charset="0"/>
              <a:buChar char="•"/>
            </a:pPr>
            <a:r>
              <a:rPr lang="en-US" dirty="0">
                <a:solidFill>
                  <a:srgbClr val="FF0000"/>
                </a:solidFill>
              </a:rPr>
              <a:t>[Insert web link, and list any other places families can find the policy]</a:t>
            </a:r>
            <a:endParaRPr lang="en-US" dirty="0">
              <a:solidFill>
                <a:schemeClr val="tx1"/>
              </a:solidFill>
            </a:endParaRPr>
          </a:p>
          <a:p>
            <a:r>
              <a:rPr lang="en-US" dirty="0">
                <a:solidFill>
                  <a:schemeClr val="tx1"/>
                </a:solidFill>
              </a:rPr>
              <a:t>The school Parent and Family Engagement Policy will be shared </a:t>
            </a:r>
            <a:r>
              <a:rPr lang="en-US" dirty="0">
                <a:solidFill>
                  <a:srgbClr val="FF0000"/>
                </a:solidFill>
              </a:rPr>
              <a:t>[insert date and method of distribution]</a:t>
            </a:r>
            <a:r>
              <a:rPr lang="en-US" dirty="0">
                <a:solidFill>
                  <a:schemeClr val="tx1"/>
                </a:solidFill>
              </a:rPr>
              <a:t>. In addition, the policy can be found here:</a:t>
            </a:r>
          </a:p>
          <a:p>
            <a:pPr lvl="3">
              <a:buFont typeface="Arial" panose="020B0604020202020204" pitchFamily="34" charset="0"/>
              <a:buChar char="•"/>
            </a:pPr>
            <a:r>
              <a:rPr lang="en-US" dirty="0">
                <a:solidFill>
                  <a:srgbClr val="FF0000"/>
                </a:solidFill>
              </a:rPr>
              <a:t>[Insert web link, and list any other places families can find the policy]</a:t>
            </a:r>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25</a:t>
            </a:fld>
            <a:endParaRPr lang="en-US" dirty="0"/>
          </a:p>
        </p:txBody>
      </p:sp>
    </p:spTree>
    <p:extLst>
      <p:ext uri="{BB962C8B-B14F-4D97-AF65-F5344CB8AC3E}">
        <p14:creationId xmlns:p14="http://schemas.microsoft.com/office/powerpoint/2010/main" val="29355902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School-Parent Compact?</a:t>
            </a:r>
          </a:p>
        </p:txBody>
      </p:sp>
      <p:sp>
        <p:nvSpPr>
          <p:cNvPr id="3" name="Content Placeholder 2"/>
          <p:cNvSpPr>
            <a:spLocks noGrp="1"/>
          </p:cNvSpPr>
          <p:nvPr>
            <p:ph idx="1"/>
          </p:nvPr>
        </p:nvSpPr>
        <p:spPr>
          <a:xfrm>
            <a:off x="480291" y="1845733"/>
            <a:ext cx="11379200" cy="4258183"/>
          </a:xfrm>
        </p:spPr>
        <p:txBody>
          <a:bodyPr>
            <a:normAutofit fontScale="92500" lnSpcReduction="10000"/>
          </a:bodyPr>
          <a:lstStyle/>
          <a:p>
            <a:r>
              <a:rPr lang="en-US" dirty="0">
                <a:solidFill>
                  <a:schemeClr val="tx1"/>
                </a:solidFill>
              </a:rPr>
              <a:t>A school-parent compact is a written commitment that outlines how the entire school community – teachers, families, and students will share the responsibility for improved academic achievement.</a:t>
            </a:r>
          </a:p>
          <a:p>
            <a:r>
              <a:rPr lang="en-US" dirty="0">
                <a:solidFill>
                  <a:schemeClr val="tx1"/>
                </a:solidFill>
              </a:rPr>
              <a:t>The compact must describe how the school will:</a:t>
            </a:r>
          </a:p>
          <a:p>
            <a:pPr lvl="3">
              <a:buFont typeface="Arial" panose="020B0604020202020204" pitchFamily="34" charset="0"/>
              <a:buChar char="•"/>
            </a:pPr>
            <a:r>
              <a:rPr lang="en-US" dirty="0">
                <a:solidFill>
                  <a:schemeClr val="tx1"/>
                </a:solidFill>
              </a:rPr>
              <a:t>provide high-quality curriculum and instruction;</a:t>
            </a:r>
          </a:p>
          <a:p>
            <a:pPr lvl="3">
              <a:buFont typeface="Arial" panose="020B0604020202020204" pitchFamily="34" charset="0"/>
              <a:buChar char="•"/>
            </a:pPr>
            <a:r>
              <a:rPr lang="en-US" dirty="0">
                <a:solidFill>
                  <a:schemeClr val="tx1"/>
                </a:solidFill>
              </a:rPr>
              <a:t>hold parent-teacher conferences, annually in elementary schools; </a:t>
            </a:r>
          </a:p>
          <a:p>
            <a:pPr lvl="3">
              <a:buFont typeface="Arial" panose="020B0604020202020204" pitchFamily="34" charset="0"/>
              <a:buChar char="•"/>
            </a:pPr>
            <a:r>
              <a:rPr lang="en-US" dirty="0">
                <a:solidFill>
                  <a:schemeClr val="tx1"/>
                </a:solidFill>
              </a:rPr>
              <a:t>provide parents with reports on their child’s progress;</a:t>
            </a:r>
          </a:p>
          <a:p>
            <a:pPr lvl="3">
              <a:buFont typeface="Arial" panose="020B0604020202020204" pitchFamily="34" charset="0"/>
              <a:buChar char="•"/>
            </a:pPr>
            <a:r>
              <a:rPr lang="en-US" dirty="0">
                <a:solidFill>
                  <a:schemeClr val="tx1"/>
                </a:solidFill>
              </a:rPr>
              <a:t>provide parents reasonable access to staff. </a:t>
            </a:r>
          </a:p>
          <a:p>
            <a:pPr lvl="3">
              <a:buFont typeface="Arial" panose="020B0604020202020204" pitchFamily="34" charset="0"/>
              <a:buChar char="•"/>
            </a:pPr>
            <a:r>
              <a:rPr lang="en-US" dirty="0">
                <a:solidFill>
                  <a:schemeClr val="tx1"/>
                </a:solidFill>
              </a:rPr>
              <a:t>provide parents opportunities to volunteer; and</a:t>
            </a:r>
          </a:p>
          <a:p>
            <a:pPr lvl="3">
              <a:buFont typeface="Arial" panose="020B0604020202020204" pitchFamily="34" charset="0"/>
              <a:buChar char="•"/>
            </a:pPr>
            <a:r>
              <a:rPr lang="en-US" dirty="0">
                <a:solidFill>
                  <a:schemeClr val="tx1"/>
                </a:solidFill>
              </a:rPr>
              <a:t>ensure regular two-way meaningful communication between family members and staff, to the extent practicable, in a language family members can understand.</a:t>
            </a:r>
          </a:p>
          <a:p>
            <a:r>
              <a:rPr lang="en-US" dirty="0">
                <a:solidFill>
                  <a:schemeClr val="tx1"/>
                </a:solidFill>
              </a:rPr>
              <a:t>You, as a Title I parent or family member, have the right to be involved in the development of the compact.</a:t>
            </a:r>
          </a:p>
          <a:p>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26</a:t>
            </a:fld>
            <a:endParaRPr lang="en-US" dirty="0"/>
          </a:p>
        </p:txBody>
      </p:sp>
    </p:spTree>
    <p:extLst>
      <p:ext uri="{BB962C8B-B14F-4D97-AF65-F5344CB8AC3E}">
        <p14:creationId xmlns:p14="http://schemas.microsoft.com/office/powerpoint/2010/main" val="6643159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School-Parent Compact?</a:t>
            </a:r>
          </a:p>
        </p:txBody>
      </p:sp>
      <p:sp>
        <p:nvSpPr>
          <p:cNvPr id="3" name="Content Placeholder 2"/>
          <p:cNvSpPr>
            <a:spLocks noGrp="1"/>
          </p:cNvSpPr>
          <p:nvPr>
            <p:ph idx="1"/>
          </p:nvPr>
        </p:nvSpPr>
        <p:spPr>
          <a:xfrm>
            <a:off x="480291" y="1845733"/>
            <a:ext cx="11379200" cy="4258183"/>
          </a:xfrm>
        </p:spPr>
        <p:txBody>
          <a:bodyPr>
            <a:normAutofit/>
          </a:bodyPr>
          <a:lstStyle/>
          <a:p>
            <a:r>
              <a:rPr lang="en-US" dirty="0">
                <a:solidFill>
                  <a:schemeClr val="tx1"/>
                </a:solidFill>
              </a:rPr>
              <a:t>The school-parent compact will be shared</a:t>
            </a:r>
            <a:r>
              <a:rPr lang="en-US" dirty="0"/>
              <a:t> </a:t>
            </a:r>
            <a:r>
              <a:rPr lang="en-US" dirty="0">
                <a:solidFill>
                  <a:srgbClr val="FF0000"/>
                </a:solidFill>
              </a:rPr>
              <a:t>[insert date and method of distribution]. </a:t>
            </a:r>
            <a:r>
              <a:rPr lang="en-US" dirty="0">
                <a:solidFill>
                  <a:schemeClr val="tx1"/>
                </a:solidFill>
              </a:rPr>
              <a:t>In addition, the compact can be found here:</a:t>
            </a:r>
          </a:p>
          <a:p>
            <a:pPr lvl="3">
              <a:buFont typeface="Arial" panose="020B0604020202020204" pitchFamily="34" charset="0"/>
              <a:buChar char="•"/>
            </a:pPr>
            <a:r>
              <a:rPr lang="en-US" dirty="0">
                <a:solidFill>
                  <a:srgbClr val="FF0000"/>
                </a:solidFill>
              </a:rPr>
              <a:t>[Insert web link, and list any other places families can find the compact]</a:t>
            </a:r>
          </a:p>
          <a:p>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27</a:t>
            </a:fld>
            <a:endParaRPr lang="en-US" dirty="0"/>
          </a:p>
        </p:txBody>
      </p:sp>
    </p:spTree>
    <p:extLst>
      <p:ext uri="{BB962C8B-B14F-4D97-AF65-F5344CB8AC3E}">
        <p14:creationId xmlns:p14="http://schemas.microsoft.com/office/powerpoint/2010/main" val="4274387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curriculum does our school use?</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The Tennessee Academic Standards provide a common set of expectations for what students will know and be able to do at the end of a grade for each subject area. </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Tennessee's academic standards form the framework for everything taught at </a:t>
            </a:r>
            <a:r>
              <a:rPr lang="en-US" dirty="0">
                <a:solidFill>
                  <a:srgbClr val="FF0000"/>
                </a:solidFill>
                <a:latin typeface="Arial" panose="020B0604020202020204" pitchFamily="34" charset="0"/>
                <a:cs typeface="Arial" panose="020B0604020202020204" pitchFamily="34" charset="0"/>
              </a:rPr>
              <a:t>[insert school name]. </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For more information about Tennessee’s academic standards, see: </a:t>
            </a:r>
            <a:r>
              <a:rPr lang="en-US" dirty="0">
                <a:hlinkClick r:id="rId3"/>
              </a:rPr>
              <a:t>Academic Standards</a:t>
            </a:r>
            <a:endParaRPr lang="en-US" dirty="0">
              <a:solidFill>
                <a:srgbClr val="FF0000"/>
              </a:solidFill>
            </a:endParaRPr>
          </a:p>
          <a:p>
            <a:pPr marL="457200" lvl="3" indent="0">
              <a:buNone/>
            </a:pPr>
            <a:r>
              <a:rPr lang="en-US" dirty="0">
                <a:solidFill>
                  <a:srgbClr val="FF0000"/>
                </a:solidFill>
                <a:latin typeface="Arial" panose="020B0604020202020204" pitchFamily="34" charset="0"/>
                <a:cs typeface="Arial" panose="020B0604020202020204" pitchFamily="34" charset="0"/>
              </a:rPr>
              <a:t>[</a:t>
            </a:r>
            <a:r>
              <a:rPr lang="en-US" b="1" dirty="0">
                <a:solidFill>
                  <a:srgbClr val="FF0000"/>
                </a:solidFill>
                <a:latin typeface="Arial" panose="020B0604020202020204" pitchFamily="34" charset="0"/>
                <a:cs typeface="Arial" panose="020B0604020202020204" pitchFamily="34" charset="0"/>
              </a:rPr>
              <a:t>Required: </a:t>
            </a:r>
            <a:r>
              <a:rPr lang="en-US" dirty="0">
                <a:solidFill>
                  <a:srgbClr val="FF0000"/>
                </a:solidFill>
                <a:latin typeface="Arial" panose="020B0604020202020204" pitchFamily="34" charset="0"/>
                <a:cs typeface="Arial" panose="020B0604020202020204" pitchFamily="34" charset="0"/>
              </a:rPr>
              <a:t>Add content and additional slides as needed to explain the school’s curriculum and provide relevant resources to families.]</a:t>
            </a: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28</a:t>
            </a:fld>
            <a:endParaRPr lang="en-US" dirty="0"/>
          </a:p>
        </p:txBody>
      </p:sp>
    </p:spTree>
    <p:extLst>
      <p:ext uri="{BB962C8B-B14F-4D97-AF65-F5344CB8AC3E}">
        <p14:creationId xmlns:p14="http://schemas.microsoft.com/office/powerpoint/2010/main" val="13235294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ea typeface="Batang" pitchFamily="18" charset="-127"/>
                <a:cs typeface="Arial" panose="020B0604020202020204" pitchFamily="34" charset="0"/>
              </a:rPr>
              <a:t>What tests will my child be taking</a:t>
            </a:r>
            <a:r>
              <a:rPr lang="en-US" sz="4400" dirty="0">
                <a:latin typeface="Arial" panose="020B0604020202020204" pitchFamily="34" charset="0"/>
                <a:cs typeface="Arial" panose="020B0604020202020204" pitchFamily="34" charset="0"/>
              </a:rPr>
              <a:t>?</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a:t>
            </a:r>
            <a:r>
              <a:rPr lang="en-US" b="1" dirty="0">
                <a:solidFill>
                  <a:srgbClr val="FF0000"/>
                </a:solidFill>
                <a:latin typeface="Arial" panose="020B0604020202020204" pitchFamily="34" charset="0"/>
                <a:cs typeface="Arial" panose="020B0604020202020204" pitchFamily="34" charset="0"/>
              </a:rPr>
              <a:t>Required: </a:t>
            </a:r>
            <a:r>
              <a:rPr lang="en-US" dirty="0">
                <a:solidFill>
                  <a:srgbClr val="FF0000"/>
                </a:solidFill>
                <a:latin typeface="Arial" panose="020B0604020202020204" pitchFamily="34" charset="0"/>
                <a:cs typeface="Arial" panose="020B0604020202020204" pitchFamily="34" charset="0"/>
              </a:rPr>
              <a:t>add content to describe the forms of academic assessment used to measure student progress]</a:t>
            </a:r>
          </a:p>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a:t>
            </a:r>
            <a:r>
              <a:rPr lang="en-US" b="1" dirty="0">
                <a:solidFill>
                  <a:srgbClr val="FF0000"/>
                </a:solidFill>
                <a:latin typeface="Arial" panose="020B0604020202020204" pitchFamily="34" charset="0"/>
                <a:cs typeface="Arial" panose="020B0604020202020204" pitchFamily="34" charset="0"/>
              </a:rPr>
              <a:t>Required</a:t>
            </a:r>
            <a:r>
              <a:rPr lang="en-US" dirty="0">
                <a:solidFill>
                  <a:srgbClr val="FF0000"/>
                </a:solidFill>
                <a:latin typeface="Arial" panose="020B0604020202020204" pitchFamily="34" charset="0"/>
                <a:cs typeface="Arial" panose="020B0604020202020204" pitchFamily="34" charset="0"/>
              </a:rPr>
              <a:t>: provide information about the proficiency levels students are expected to meet]</a:t>
            </a:r>
          </a:p>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[Optional:</a:t>
            </a:r>
          </a:p>
          <a:p>
            <a:pPr lvl="2">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Provide information about the current achievement levels of the school </a:t>
            </a:r>
          </a:p>
          <a:p>
            <a:pPr lvl="2">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Provide a testing calendar/schedule </a:t>
            </a:r>
          </a:p>
          <a:p>
            <a:pPr lvl="2">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Provide assessment resources, such as websites and assessment guides]</a:t>
            </a:r>
          </a:p>
        </p:txBody>
      </p:sp>
      <p:sp>
        <p:nvSpPr>
          <p:cNvPr id="4" name="Slide Number Placeholder 3"/>
          <p:cNvSpPr>
            <a:spLocks noGrp="1"/>
          </p:cNvSpPr>
          <p:nvPr>
            <p:ph type="sldNum" sz="quarter" idx="12"/>
          </p:nvPr>
        </p:nvSpPr>
        <p:spPr/>
        <p:txBody>
          <a:bodyPr/>
          <a:lstStyle/>
          <a:p>
            <a:fld id="{4FAB73BC-B049-4115-A692-8D63A059BFB8}" type="slidenum">
              <a:rPr lang="en-US" smtClean="0"/>
              <a:pPr/>
              <a:t>29</a:t>
            </a:fld>
            <a:endParaRPr lang="en-US" dirty="0"/>
          </a:p>
        </p:txBody>
      </p:sp>
    </p:spTree>
    <p:extLst>
      <p:ext uri="{BB962C8B-B14F-4D97-AF65-F5344CB8AC3E}">
        <p14:creationId xmlns:p14="http://schemas.microsoft.com/office/powerpoint/2010/main" val="343912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br>
              <a:rPr lang="en-US" dirty="0"/>
            </a:br>
            <a:r>
              <a:rPr lang="en-US" dirty="0"/>
              <a:t>How To Use This Template</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This PowerPoint template can be utilized by districts and schools as they plan and conduct their annual Title I meeting.  </a:t>
            </a:r>
          </a:p>
          <a:p>
            <a:r>
              <a:rPr lang="en-US" dirty="0">
                <a:solidFill>
                  <a:schemeClr val="tx1"/>
                </a:solidFill>
              </a:rPr>
              <a:t>Slides 3-12 contain instructions and information for the district/school and </a:t>
            </a:r>
            <a:r>
              <a:rPr lang="en-US" b="1" u="sng" dirty="0">
                <a:solidFill>
                  <a:schemeClr val="tx1"/>
                </a:solidFill>
              </a:rPr>
              <a:t>should not be shared with families</a:t>
            </a:r>
            <a:r>
              <a:rPr lang="en-US" dirty="0">
                <a:solidFill>
                  <a:schemeClr val="tx1"/>
                </a:solidFill>
              </a:rPr>
              <a:t>.</a:t>
            </a:r>
          </a:p>
          <a:p>
            <a:r>
              <a:rPr lang="en-US" b="1" dirty="0">
                <a:solidFill>
                  <a:srgbClr val="C00000"/>
                </a:solidFill>
              </a:rPr>
              <a:t>IMPORTANT: </a:t>
            </a:r>
            <a:r>
              <a:rPr lang="en-US" b="1" dirty="0">
                <a:solidFill>
                  <a:schemeClr val="tx1"/>
                </a:solidFill>
              </a:rPr>
              <a:t>The information on slides 13-30 must be shared with families </a:t>
            </a:r>
            <a:r>
              <a:rPr lang="en-US" dirty="0">
                <a:solidFill>
                  <a:schemeClr val="tx1"/>
                </a:solidFill>
              </a:rPr>
              <a:t>at the meeting and contain all required information. If any of this information is not covered, the meeting is non-compliant.</a:t>
            </a:r>
          </a:p>
          <a:p>
            <a:r>
              <a:rPr lang="en-US" dirty="0">
                <a:solidFill>
                  <a:schemeClr val="tx1"/>
                </a:solidFill>
              </a:rPr>
              <a:t>Slides 31-34 are optional but contain information that may be useful to families.</a:t>
            </a:r>
          </a:p>
          <a:p>
            <a:r>
              <a:rPr lang="en-US" dirty="0">
                <a:solidFill>
                  <a:schemeClr val="tx1"/>
                </a:solidFill>
              </a:rPr>
              <a:t>Slides 36-42 are also optional but describe the benefits of family engagement and contain some activities that may encourage conversation and the generation of ideas.</a:t>
            </a:r>
          </a:p>
        </p:txBody>
      </p:sp>
      <p:sp>
        <p:nvSpPr>
          <p:cNvPr id="4" name="Slide Number Placeholder 3"/>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28145994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I be involved?</a:t>
            </a:r>
          </a:p>
        </p:txBody>
      </p:sp>
      <p:sp>
        <p:nvSpPr>
          <p:cNvPr id="3" name="Content Placeholder 2"/>
          <p:cNvSpPr>
            <a:spLocks noGrp="1"/>
          </p:cNvSpPr>
          <p:nvPr>
            <p:ph idx="1"/>
          </p:nvPr>
        </p:nvSpPr>
        <p:spPr>
          <a:xfrm>
            <a:off x="678731" y="1845733"/>
            <a:ext cx="11010506" cy="3961177"/>
          </a:xfrm>
        </p:spPr>
        <p:txBody>
          <a:bodyPr>
            <a:normAutofit fontScale="92500"/>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We need you! Research has proven that family engagement in education has more impact on student achievement than any other factor.</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To get involved with the SIP, </a:t>
            </a:r>
            <a:r>
              <a:rPr lang="en-US" dirty="0">
                <a:solidFill>
                  <a:srgbClr val="FF0000"/>
                </a:solidFill>
                <a:latin typeface="Arial" panose="020B0604020202020204" pitchFamily="34" charset="0"/>
                <a:cs typeface="Arial" panose="020B0604020202020204" pitchFamily="34" charset="0"/>
              </a:rPr>
              <a:t>[insert information on how families can be involved: who to contact, committees to join, meetings, events, surveys, etc.]</a:t>
            </a:r>
            <a:endParaRPr lang="en-US" dirty="0">
              <a:solidFill>
                <a:schemeClr val="tx1"/>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To get involved with the Parent and Family Engagement Policy, </a:t>
            </a:r>
            <a:r>
              <a:rPr lang="en-US" dirty="0">
                <a:solidFill>
                  <a:srgbClr val="FF0000"/>
                </a:solidFill>
                <a:latin typeface="Arial" panose="020B0604020202020204" pitchFamily="34" charset="0"/>
                <a:cs typeface="Arial" panose="020B0604020202020204" pitchFamily="34" charset="0"/>
              </a:rPr>
              <a:t>[</a:t>
            </a:r>
            <a:r>
              <a:rPr lang="en-US" b="1" dirty="0">
                <a:solidFill>
                  <a:srgbClr val="FF0000"/>
                </a:solidFill>
                <a:latin typeface="Arial" panose="020B0604020202020204" pitchFamily="34" charset="0"/>
                <a:cs typeface="Arial" panose="020B0604020202020204" pitchFamily="34" charset="0"/>
              </a:rPr>
              <a:t>Required: </a:t>
            </a:r>
            <a:r>
              <a:rPr lang="en-US" dirty="0">
                <a:solidFill>
                  <a:srgbClr val="FF0000"/>
                </a:solidFill>
                <a:latin typeface="Arial" panose="020B0604020202020204" pitchFamily="34" charset="0"/>
                <a:cs typeface="Arial" panose="020B0604020202020204" pitchFamily="34" charset="0"/>
              </a:rPr>
              <a:t>insert information on how families can be involved: who to contact, committees to join, meetings, events, surveys, etc.]</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To get involved with the School Parent Compact, </a:t>
            </a:r>
            <a:r>
              <a:rPr lang="en-US" dirty="0">
                <a:solidFill>
                  <a:srgbClr val="FF0000"/>
                </a:solidFill>
                <a:latin typeface="Arial" panose="020B0604020202020204" pitchFamily="34" charset="0"/>
                <a:cs typeface="Arial" panose="020B0604020202020204" pitchFamily="34" charset="0"/>
              </a:rPr>
              <a:t>[</a:t>
            </a:r>
            <a:r>
              <a:rPr lang="en-US" b="1" dirty="0">
                <a:solidFill>
                  <a:srgbClr val="FF0000"/>
                </a:solidFill>
                <a:latin typeface="Arial" panose="020B0604020202020204" pitchFamily="34" charset="0"/>
                <a:cs typeface="Arial" panose="020B0604020202020204" pitchFamily="34" charset="0"/>
              </a:rPr>
              <a:t>Required: </a:t>
            </a:r>
            <a:r>
              <a:rPr lang="en-US" dirty="0">
                <a:solidFill>
                  <a:srgbClr val="FF0000"/>
                </a:solidFill>
                <a:latin typeface="Arial" panose="020B0604020202020204" pitchFamily="34" charset="0"/>
                <a:cs typeface="Arial" panose="020B0604020202020204" pitchFamily="34" charset="0"/>
              </a:rPr>
              <a:t>insert information on how families can be involved: who to contact, committees to join, meetings, events, surveys, etc.]</a:t>
            </a:r>
          </a:p>
          <a:p>
            <a:pPr>
              <a:buClrTx/>
              <a:buFont typeface="Wingdings" panose="05000000000000000000" pitchFamily="2" charset="2"/>
              <a:buChar char="§"/>
            </a:pPr>
            <a:r>
              <a:rPr lang="en-US" dirty="0">
                <a:solidFill>
                  <a:srgbClr val="FF0000"/>
                </a:solidFill>
              </a:rPr>
              <a:t>[Add content as needed. SIP information is optional as </a:t>
            </a:r>
            <a:r>
              <a:rPr lang="en-US" u="sng" dirty="0">
                <a:solidFill>
                  <a:srgbClr val="FF0000"/>
                </a:solidFill>
              </a:rPr>
              <a:t>all</a:t>
            </a:r>
            <a:r>
              <a:rPr lang="en-US" dirty="0">
                <a:solidFill>
                  <a:srgbClr val="FF0000"/>
                </a:solidFill>
              </a:rPr>
              <a:t> families to not have to be involved.]</a:t>
            </a:r>
            <a:endParaRPr lang="en-US" dirty="0">
              <a:solidFill>
                <a:srgbClr val="FF0000"/>
              </a:solidFill>
              <a:latin typeface="Arial" panose="020B0604020202020204" pitchFamily="34" charset="0"/>
              <a:cs typeface="Arial" panose="020B0604020202020204" pitchFamily="34" charset="0"/>
            </a:endParaRP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30</a:t>
            </a:fld>
            <a:endParaRPr lang="en-US" dirty="0"/>
          </a:p>
        </p:txBody>
      </p:sp>
    </p:spTree>
    <p:extLst>
      <p:ext uri="{BB962C8B-B14F-4D97-AF65-F5344CB8AC3E}">
        <p14:creationId xmlns:p14="http://schemas.microsoft.com/office/powerpoint/2010/main" val="15583849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I be involved?</a:t>
            </a:r>
          </a:p>
        </p:txBody>
      </p:sp>
      <p:sp>
        <p:nvSpPr>
          <p:cNvPr id="3" name="Content Placeholder 2"/>
          <p:cNvSpPr>
            <a:spLocks noGrp="1"/>
          </p:cNvSpPr>
          <p:nvPr>
            <p:ph idx="1"/>
          </p:nvPr>
        </p:nvSpPr>
        <p:spPr>
          <a:xfrm>
            <a:off x="618836" y="1845734"/>
            <a:ext cx="11111346" cy="4023360"/>
          </a:xfrm>
        </p:spPr>
        <p:txBody>
          <a:bodyPr>
            <a:normAutofit/>
          </a:bodyPr>
          <a:lstStyle/>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[Use the next few slides to share other ways families can be involved in the education of their student. Examples may include, but are not limited to:</a:t>
            </a:r>
          </a:p>
          <a:p>
            <a:pPr lvl="2"/>
            <a:r>
              <a:rPr lang="en-US" dirty="0">
                <a:solidFill>
                  <a:srgbClr val="FF0000"/>
                </a:solidFill>
                <a:latin typeface="Arial" panose="020B0604020202020204" pitchFamily="34" charset="0"/>
                <a:cs typeface="Arial" panose="020B0604020202020204" pitchFamily="34" charset="0"/>
              </a:rPr>
              <a:t>encouraging attendance;</a:t>
            </a:r>
          </a:p>
          <a:p>
            <a:pPr lvl="2"/>
            <a:r>
              <a:rPr lang="en-US" dirty="0">
                <a:solidFill>
                  <a:srgbClr val="FF0000"/>
                </a:solidFill>
                <a:latin typeface="Arial" panose="020B0604020202020204" pitchFamily="34" charset="0"/>
                <a:cs typeface="Arial" panose="020B0604020202020204" pitchFamily="34" charset="0"/>
              </a:rPr>
              <a:t>monitoring grades and schoolwork on an online system or portal;</a:t>
            </a:r>
          </a:p>
          <a:p>
            <a:pPr lvl="2"/>
            <a:r>
              <a:rPr lang="en-US" dirty="0">
                <a:solidFill>
                  <a:srgbClr val="FF0000"/>
                </a:solidFill>
                <a:latin typeface="Arial" panose="020B0604020202020204" pitchFamily="34" charset="0"/>
                <a:cs typeface="Arial" panose="020B0604020202020204" pitchFamily="34" charset="0"/>
              </a:rPr>
              <a:t>attending family events and meetings (provide </a:t>
            </a:r>
            <a:r>
              <a:rPr lang="en-US" u="sng" dirty="0">
                <a:solidFill>
                  <a:srgbClr val="FF0000"/>
                </a:solidFill>
                <a:latin typeface="Arial" panose="020B0604020202020204" pitchFamily="34" charset="0"/>
                <a:cs typeface="Arial" panose="020B0604020202020204" pitchFamily="34" charset="0"/>
              </a:rPr>
              <a:t>specific dates </a:t>
            </a:r>
            <a:r>
              <a:rPr lang="en-US" dirty="0">
                <a:solidFill>
                  <a:srgbClr val="FF0000"/>
                </a:solidFill>
                <a:latin typeface="Arial" panose="020B0604020202020204" pitchFamily="34" charset="0"/>
                <a:cs typeface="Arial" panose="020B0604020202020204" pitchFamily="34" charset="0"/>
              </a:rPr>
              <a:t>when possible);</a:t>
            </a:r>
          </a:p>
          <a:p>
            <a:pPr lvl="2"/>
            <a:r>
              <a:rPr lang="en-US" dirty="0">
                <a:solidFill>
                  <a:srgbClr val="FF0000"/>
                </a:solidFill>
                <a:latin typeface="Arial" panose="020B0604020202020204" pitchFamily="34" charset="0"/>
                <a:cs typeface="Arial" panose="020B0604020202020204" pitchFamily="34" charset="0"/>
              </a:rPr>
              <a:t>observing or volunteering in classrooms;</a:t>
            </a:r>
          </a:p>
          <a:p>
            <a:pPr lvl="2"/>
            <a:r>
              <a:rPr lang="en-US" dirty="0">
                <a:solidFill>
                  <a:srgbClr val="FF0000"/>
                </a:solidFill>
                <a:latin typeface="Arial" panose="020B0604020202020204" pitchFamily="34" charset="0"/>
                <a:cs typeface="Arial" panose="020B0604020202020204" pitchFamily="34" charset="0"/>
              </a:rPr>
              <a:t>joining family groups and committees (e.g., PTA/PTO, advisory councils, etc.); and</a:t>
            </a:r>
          </a:p>
          <a:p>
            <a:pPr lvl="2"/>
            <a:r>
              <a:rPr lang="en-US" dirty="0">
                <a:solidFill>
                  <a:srgbClr val="FF0000"/>
                </a:solidFill>
                <a:latin typeface="Arial" panose="020B0604020202020204" pitchFamily="34" charset="0"/>
                <a:cs typeface="Arial" panose="020B0604020202020204" pitchFamily="34" charset="0"/>
              </a:rPr>
              <a:t>reading school/classroom newsletters or websites and that contain examples of learning activities families can do with students at home.]</a:t>
            </a:r>
          </a:p>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[The school may choose to include other examples of family engagement tailored to their community]</a:t>
            </a: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31</a:t>
            </a:fld>
            <a:endParaRPr lang="en-US" dirty="0"/>
          </a:p>
        </p:txBody>
      </p:sp>
    </p:spTree>
    <p:extLst>
      <p:ext uri="{BB962C8B-B14F-4D97-AF65-F5344CB8AC3E}">
        <p14:creationId xmlns:p14="http://schemas.microsoft.com/office/powerpoint/2010/main" val="40225246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I be involved?</a:t>
            </a:r>
          </a:p>
        </p:txBody>
      </p:sp>
      <p:sp>
        <p:nvSpPr>
          <p:cNvPr id="3" name="Content Placeholder 2"/>
          <p:cNvSpPr>
            <a:spLocks noGrp="1"/>
          </p:cNvSpPr>
          <p:nvPr>
            <p:ph idx="1"/>
          </p:nvPr>
        </p:nvSpPr>
        <p:spPr/>
        <p:txBody>
          <a:bodyPr/>
          <a:lstStyle/>
          <a:p>
            <a:pPr>
              <a:buClrTx/>
              <a:buFont typeface="Wingdings" panose="05000000000000000000" pitchFamily="2" charset="2"/>
              <a:buChar char="§"/>
            </a:pPr>
            <a:r>
              <a:rPr lang="en-US" dirty="0">
                <a:solidFill>
                  <a:srgbClr val="FF0000"/>
                </a:solidFill>
                <a:latin typeface="Arial" panose="020B0604020202020204" pitchFamily="34" charset="0"/>
                <a:cs typeface="Arial" panose="020B0604020202020204" pitchFamily="34" charset="0"/>
              </a:rPr>
              <a:t>[Delete slide or add content as appropriate]</a:t>
            </a:r>
          </a:p>
          <a:p>
            <a:pPr>
              <a:buClrTx/>
              <a:buFont typeface="Wingdings" panose="05000000000000000000" pitchFamily="2" charset="2"/>
              <a:buChar char="§"/>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32</a:t>
            </a:fld>
            <a:endParaRPr lang="en-US" dirty="0"/>
          </a:p>
        </p:txBody>
      </p:sp>
    </p:spTree>
    <p:extLst>
      <p:ext uri="{BB962C8B-B14F-4D97-AF65-F5344CB8AC3E}">
        <p14:creationId xmlns:p14="http://schemas.microsoft.com/office/powerpoint/2010/main" val="29437494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can I contact for help?</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rPr>
              <a:t>For general questions, call the front office at: </a:t>
            </a:r>
            <a:r>
              <a:rPr lang="en-US" dirty="0">
                <a:solidFill>
                  <a:srgbClr val="FF0000"/>
                </a:solidFill>
              </a:rPr>
              <a:t>[insert phone number]</a:t>
            </a:r>
          </a:p>
          <a:p>
            <a:pPr>
              <a:buClrTx/>
              <a:buFont typeface="Wingdings" panose="05000000000000000000" pitchFamily="2" charset="2"/>
              <a:buChar char="§"/>
            </a:pPr>
            <a:r>
              <a:rPr lang="en-US" dirty="0">
                <a:solidFill>
                  <a:schemeClr val="tx1"/>
                </a:solidFill>
              </a:rPr>
              <a:t>To reach the principal, </a:t>
            </a:r>
            <a:r>
              <a:rPr lang="en-US" dirty="0">
                <a:solidFill>
                  <a:srgbClr val="FF0000"/>
                </a:solidFill>
              </a:rPr>
              <a:t>[add name], </a:t>
            </a:r>
            <a:r>
              <a:rPr lang="en-US" dirty="0">
                <a:solidFill>
                  <a:schemeClr val="tx1"/>
                </a:solidFill>
              </a:rPr>
              <a:t>call: </a:t>
            </a:r>
            <a:r>
              <a:rPr lang="en-US" dirty="0">
                <a:solidFill>
                  <a:srgbClr val="FF0000"/>
                </a:solidFill>
              </a:rPr>
              <a:t>[insert phone number]</a:t>
            </a:r>
          </a:p>
          <a:p>
            <a:pPr>
              <a:buClrTx/>
              <a:buFont typeface="Wingdings" panose="05000000000000000000" pitchFamily="2" charset="2"/>
              <a:buChar char="§"/>
            </a:pPr>
            <a:r>
              <a:rPr lang="en-US" dirty="0">
                <a:solidFill>
                  <a:schemeClr val="tx1"/>
                </a:solidFill>
              </a:rPr>
              <a:t>To reach the school counselor, </a:t>
            </a:r>
            <a:r>
              <a:rPr lang="en-US" dirty="0">
                <a:solidFill>
                  <a:srgbClr val="FF0000"/>
                </a:solidFill>
              </a:rPr>
              <a:t>[add name], </a:t>
            </a:r>
            <a:r>
              <a:rPr lang="en-US" dirty="0">
                <a:solidFill>
                  <a:schemeClr val="tx1"/>
                </a:solidFill>
              </a:rPr>
              <a:t>call: </a:t>
            </a:r>
            <a:r>
              <a:rPr lang="en-US" dirty="0">
                <a:solidFill>
                  <a:srgbClr val="FF0000"/>
                </a:solidFill>
              </a:rPr>
              <a:t>[insert phone number]</a:t>
            </a:r>
          </a:p>
          <a:p>
            <a:pPr>
              <a:buClrTx/>
              <a:buFont typeface="Wingdings" panose="05000000000000000000" pitchFamily="2" charset="2"/>
              <a:buChar char="§"/>
            </a:pPr>
            <a:r>
              <a:rPr lang="en-US" dirty="0">
                <a:solidFill>
                  <a:schemeClr val="tx1"/>
                </a:solidFill>
              </a:rPr>
              <a:t>To reach our family liaison, </a:t>
            </a:r>
            <a:r>
              <a:rPr lang="en-US" dirty="0">
                <a:solidFill>
                  <a:srgbClr val="FF0000"/>
                </a:solidFill>
              </a:rPr>
              <a:t>[add name], </a:t>
            </a:r>
            <a:r>
              <a:rPr lang="en-US" dirty="0">
                <a:solidFill>
                  <a:schemeClr val="tx1"/>
                </a:solidFill>
              </a:rPr>
              <a:t>call: </a:t>
            </a:r>
            <a:r>
              <a:rPr lang="en-US" dirty="0">
                <a:solidFill>
                  <a:srgbClr val="FF0000"/>
                </a:solidFill>
              </a:rPr>
              <a:t>[insert phone number]</a:t>
            </a:r>
          </a:p>
          <a:p>
            <a:pPr>
              <a:buClrTx/>
              <a:buFont typeface="Wingdings" panose="05000000000000000000" pitchFamily="2" charset="2"/>
              <a:buChar char="§"/>
            </a:pPr>
            <a:r>
              <a:rPr lang="en-US" dirty="0">
                <a:solidFill>
                  <a:schemeClr val="tx1"/>
                </a:solidFill>
              </a:rPr>
              <a:t>To reach your child’s teacher, call the front office or view our staff directory at: </a:t>
            </a:r>
            <a:r>
              <a:rPr lang="en-US" dirty="0">
                <a:solidFill>
                  <a:srgbClr val="FF0000"/>
                </a:solidFill>
              </a:rPr>
              <a:t>[insert website]</a:t>
            </a:r>
          </a:p>
          <a:p>
            <a:pPr>
              <a:buClrTx/>
              <a:buFont typeface="Wingdings" panose="05000000000000000000" pitchFamily="2" charset="2"/>
              <a:buChar char="§"/>
            </a:pPr>
            <a:r>
              <a:rPr lang="en-US" dirty="0">
                <a:solidFill>
                  <a:srgbClr val="FF0000"/>
                </a:solidFill>
              </a:rPr>
              <a:t>[Delete and add contacts as needed]</a:t>
            </a:r>
          </a:p>
          <a:p>
            <a:pPr lvl="1">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33</a:t>
            </a:fld>
            <a:endParaRPr lang="en-US" dirty="0"/>
          </a:p>
        </p:txBody>
      </p:sp>
    </p:spTree>
    <p:extLst>
      <p:ext uri="{BB962C8B-B14F-4D97-AF65-F5344CB8AC3E}">
        <p14:creationId xmlns:p14="http://schemas.microsoft.com/office/powerpoint/2010/main" val="26211304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61459" y="1304790"/>
            <a:ext cx="10813986" cy="2954655"/>
          </a:xfrm>
          <a:prstGeom prst="rect">
            <a:avLst/>
          </a:prstGeom>
          <a:noFill/>
        </p:spPr>
        <p:txBody>
          <a:bodyPr wrap="none" lIns="91440" tIns="45720" rIns="91440" bIns="45720">
            <a:spAutoFit/>
          </a:bodyPr>
          <a:lstStyle/>
          <a:p>
            <a:pPr algn="ctr"/>
            <a:r>
              <a:rPr lang="en-US" sz="6600" b="1" cap="none" spc="0" dirty="0">
                <a:ln w="22225">
                  <a:solidFill>
                    <a:schemeClr val="accent2"/>
                  </a:solidFill>
                  <a:prstDash val="solid"/>
                </a:ln>
                <a:effectLst/>
                <a:latin typeface="Arial" panose="020B0604020202020204" pitchFamily="34" charset="0"/>
                <a:cs typeface="Arial" panose="020B0604020202020204" pitchFamily="34" charset="0"/>
              </a:rPr>
              <a:t>WE JUST WANT TO SAY…</a:t>
            </a:r>
          </a:p>
          <a:p>
            <a:pPr algn="ctr"/>
            <a:r>
              <a:rPr lang="en-US" sz="12000"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THANK YOU!</a:t>
            </a:r>
            <a:endParaRPr lang="en-US" sz="12000" b="1" cap="none" spc="0" dirty="0">
              <a:ln w="22225">
                <a:solidFill>
                  <a:schemeClr val="accent2"/>
                </a:solidFill>
                <a:prstDash val="solid"/>
              </a:ln>
              <a:solidFill>
                <a:schemeClr val="accent2">
                  <a:lumMod val="40000"/>
                  <a:lumOff val="60000"/>
                </a:schemeClr>
              </a:solidFill>
              <a:effectLst/>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34</a:t>
            </a:fld>
            <a:endParaRPr lang="en-US" dirty="0"/>
          </a:p>
        </p:txBody>
      </p:sp>
    </p:spTree>
    <p:extLst>
      <p:ext uri="{BB962C8B-B14F-4D97-AF65-F5344CB8AC3E}">
        <p14:creationId xmlns:p14="http://schemas.microsoft.com/office/powerpoint/2010/main" val="36925709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Slides 36-42</a:t>
            </a:r>
          </a:p>
        </p:txBody>
      </p:sp>
      <p:sp>
        <p:nvSpPr>
          <p:cNvPr id="5" name="Text Placeholder 4"/>
          <p:cNvSpPr>
            <a:spLocks noGrp="1"/>
          </p:cNvSpPr>
          <p:nvPr>
            <p:ph type="body" idx="1"/>
          </p:nvPr>
        </p:nvSpPr>
        <p:spPr/>
        <p:txBody>
          <a:bodyPr/>
          <a:lstStyle/>
          <a:p>
            <a:r>
              <a:rPr lang="en-US" dirty="0"/>
              <a:t>Optional slides</a:t>
            </a:r>
          </a:p>
        </p:txBody>
      </p:sp>
      <p:sp>
        <p:nvSpPr>
          <p:cNvPr id="2" name="Slide Number Placeholder 1"/>
          <p:cNvSpPr>
            <a:spLocks noGrp="1"/>
          </p:cNvSpPr>
          <p:nvPr>
            <p:ph type="sldNum" sz="quarter" idx="12"/>
          </p:nvPr>
        </p:nvSpPr>
        <p:spPr/>
        <p:txBody>
          <a:bodyPr/>
          <a:lstStyle/>
          <a:p>
            <a:fld id="{4FAB73BC-B049-4115-A692-8D63A059BFB8}" type="slidenum">
              <a:rPr lang="en-US" smtClean="0"/>
              <a:pPr/>
              <a:t>35</a:t>
            </a:fld>
            <a:endParaRPr lang="en-US" dirty="0"/>
          </a:p>
        </p:txBody>
      </p:sp>
    </p:spTree>
    <p:extLst>
      <p:ext uri="{BB962C8B-B14F-4D97-AF65-F5344CB8AC3E}">
        <p14:creationId xmlns:p14="http://schemas.microsoft.com/office/powerpoint/2010/main" val="13928301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tx1"/>
                </a:solidFill>
                <a:latin typeface="Arial" panose="020B0604020202020204" pitchFamily="34" charset="0"/>
                <a:ea typeface="Batang" pitchFamily="18" charset="-127"/>
                <a:cs typeface="Arial" panose="020B0604020202020204" pitchFamily="34" charset="0"/>
              </a:rPr>
              <a:t>What </a:t>
            </a:r>
            <a:r>
              <a:rPr lang="en-US" dirty="0">
                <a:solidFill>
                  <a:schemeClr val="tx1"/>
                </a:solidFill>
                <a:ea typeface="Batang" pitchFamily="18" charset="-127"/>
              </a:rPr>
              <a:t>i</a:t>
            </a:r>
            <a:r>
              <a:rPr lang="en-US" dirty="0">
                <a:solidFill>
                  <a:schemeClr val="tx1"/>
                </a:solidFill>
                <a:latin typeface="Arial" panose="020B0604020202020204" pitchFamily="34" charset="0"/>
                <a:ea typeface="Batang" pitchFamily="18" charset="-127"/>
                <a:cs typeface="Arial" panose="020B0604020202020204" pitchFamily="34" charset="0"/>
              </a:rPr>
              <a:t>s </a:t>
            </a:r>
            <a:r>
              <a:rPr lang="en-US" dirty="0">
                <a:solidFill>
                  <a:schemeClr val="tx1"/>
                </a:solidFill>
                <a:ea typeface="Batang" pitchFamily="18" charset="-127"/>
              </a:rPr>
              <a:t>o</a:t>
            </a:r>
            <a:r>
              <a:rPr lang="en-US" dirty="0">
                <a:solidFill>
                  <a:schemeClr val="tx1"/>
                </a:solidFill>
                <a:latin typeface="Arial" panose="020B0604020202020204" pitchFamily="34" charset="0"/>
                <a:ea typeface="Batang" pitchFamily="18" charset="-127"/>
                <a:cs typeface="Arial" panose="020B0604020202020204" pitchFamily="34" charset="0"/>
              </a:rPr>
              <a:t>ur </a:t>
            </a:r>
            <a:r>
              <a:rPr lang="en-US" dirty="0">
                <a:solidFill>
                  <a:schemeClr val="tx1"/>
                </a:solidFill>
                <a:ea typeface="Batang" pitchFamily="18" charset="-127"/>
              </a:rPr>
              <a:t>s</a:t>
            </a:r>
            <a:r>
              <a:rPr lang="en-US" dirty="0">
                <a:solidFill>
                  <a:schemeClr val="tx1"/>
                </a:solidFill>
                <a:latin typeface="Arial" panose="020B0604020202020204" pitchFamily="34" charset="0"/>
                <a:ea typeface="Batang" pitchFamily="18" charset="-127"/>
                <a:cs typeface="Arial" panose="020B0604020202020204" pitchFamily="34" charset="0"/>
              </a:rPr>
              <a:t>chool’s </a:t>
            </a:r>
            <a:r>
              <a:rPr lang="en-US" dirty="0">
                <a:solidFill>
                  <a:schemeClr val="tx1"/>
                </a:solidFill>
                <a:ea typeface="Batang" pitchFamily="18" charset="-127"/>
              </a:rPr>
              <a:t>d</a:t>
            </a:r>
            <a:r>
              <a:rPr lang="en-US" dirty="0">
                <a:solidFill>
                  <a:schemeClr val="tx1"/>
                </a:solidFill>
                <a:latin typeface="Arial" panose="020B0604020202020204" pitchFamily="34" charset="0"/>
                <a:ea typeface="Batang" pitchFamily="18" charset="-127"/>
                <a:cs typeface="Arial" panose="020B0604020202020204" pitchFamily="34" charset="0"/>
              </a:rPr>
              <a:t>esignation </a:t>
            </a:r>
            <a:r>
              <a:rPr lang="en-US" dirty="0">
                <a:solidFill>
                  <a:schemeClr val="tx1"/>
                </a:solidFill>
                <a:ea typeface="Batang" pitchFamily="18" charset="-127"/>
              </a:rPr>
              <a:t>s</a:t>
            </a:r>
            <a:r>
              <a:rPr lang="en-US" dirty="0">
                <a:solidFill>
                  <a:schemeClr val="tx1"/>
                </a:solidFill>
                <a:latin typeface="Arial" panose="020B0604020202020204" pitchFamily="34" charset="0"/>
                <a:ea typeface="Batang" pitchFamily="18" charset="-127"/>
                <a:cs typeface="Arial" panose="020B0604020202020204" pitchFamily="34" charset="0"/>
              </a:rPr>
              <a:t>tatus</a:t>
            </a:r>
            <a:r>
              <a:rPr lang="en-US" dirty="0">
                <a:solidFill>
                  <a:schemeClr val="tx1"/>
                </a:solidFill>
                <a:ea typeface="Batang" pitchFamily="18" charset="-127"/>
              </a:rPr>
              <a:t>?</a:t>
            </a:r>
            <a:endParaRPr lang="en-US" dirty="0">
              <a:solidFill>
                <a:schemeClr val="tx1"/>
              </a:solidFill>
            </a:endParaRPr>
          </a:p>
        </p:txBody>
      </p:sp>
      <p:sp>
        <p:nvSpPr>
          <p:cNvPr id="3" name="Content Placeholder 2"/>
          <p:cNvSpPr>
            <a:spLocks noGrp="1"/>
          </p:cNvSpPr>
          <p:nvPr>
            <p:ph idx="1"/>
          </p:nvPr>
        </p:nvSpPr>
        <p:spPr>
          <a:xfrm>
            <a:off x="665019" y="1845734"/>
            <a:ext cx="11139054" cy="4023360"/>
          </a:xfrm>
        </p:spPr>
        <p:txBody>
          <a:bodyPr>
            <a:normAutofit/>
          </a:bodyPr>
          <a:lstStyle/>
          <a:p>
            <a:pPr>
              <a:buClrTx/>
              <a:buFont typeface="Wingdings" panose="05000000000000000000" pitchFamily="2" charset="2"/>
              <a:buChar char="§"/>
            </a:pPr>
            <a:r>
              <a:rPr lang="en-US" dirty="0">
                <a:solidFill>
                  <a:schemeClr val="tx1"/>
                </a:solidFill>
              </a:rPr>
              <a:t>In accordance with Tennessee’s accountability system, the Tennessee Department of Education (TDOE) determines designations for all public schools. Designations include:</a:t>
            </a:r>
          </a:p>
          <a:p>
            <a:pPr lvl="3">
              <a:buFont typeface="Arial" panose="020B0604020202020204" pitchFamily="34" charset="0"/>
              <a:buChar char="•"/>
            </a:pPr>
            <a:r>
              <a:rPr lang="en-US" b="1" dirty="0">
                <a:solidFill>
                  <a:schemeClr val="tx1"/>
                </a:solidFill>
              </a:rPr>
              <a:t>Reward Schools: </a:t>
            </a:r>
            <a:r>
              <a:rPr lang="en-US" dirty="0">
                <a:solidFill>
                  <a:schemeClr val="tx1"/>
                </a:solidFill>
              </a:rPr>
              <a:t>Recognizes schools with high levels of performance or student growth, including the top 5% of schools.</a:t>
            </a:r>
          </a:p>
          <a:p>
            <a:pPr lvl="3">
              <a:buFont typeface="Arial" panose="020B0604020202020204" pitchFamily="34" charset="0"/>
              <a:buChar char="•"/>
            </a:pPr>
            <a:r>
              <a:rPr lang="en-US" b="1" dirty="0">
                <a:solidFill>
                  <a:schemeClr val="tx1"/>
                </a:solidFill>
              </a:rPr>
              <a:t>CSI (Comprehensive Support and Improvement): </a:t>
            </a:r>
            <a:r>
              <a:rPr lang="en-US" dirty="0">
                <a:solidFill>
                  <a:schemeClr val="tx1"/>
                </a:solidFill>
              </a:rPr>
              <a:t>Also known as Priority schools, these are identified for being in the bottom 5% of overall performance or having a graduation rate below 67%.</a:t>
            </a:r>
          </a:p>
          <a:p>
            <a:pPr lvl="3">
              <a:buFont typeface="Arial" panose="020B0604020202020204" pitchFamily="34" charset="0"/>
              <a:buChar char="•"/>
            </a:pPr>
            <a:r>
              <a:rPr lang="en-US" b="1" dirty="0">
                <a:solidFill>
                  <a:schemeClr val="tx1"/>
                </a:solidFill>
              </a:rPr>
              <a:t>TSI/ATSI (Targeted/Additional Targeted Support and Improvement): </a:t>
            </a:r>
            <a:r>
              <a:rPr lang="en-US" dirty="0">
                <a:solidFill>
                  <a:schemeClr val="tx1"/>
                </a:solidFill>
              </a:rPr>
              <a:t>Also known as Focus schools, these are identified when specific student groups underperform.</a:t>
            </a:r>
            <a:r>
              <a:rPr lang="en-US" dirty="0">
                <a:solidFill>
                  <a:srgbClr val="FF0000"/>
                </a:solidFill>
              </a:rPr>
              <a:t>[Include information on the school's designation status]</a:t>
            </a:r>
          </a:p>
        </p:txBody>
      </p:sp>
      <p:sp>
        <p:nvSpPr>
          <p:cNvPr id="4" name="Slide Number Placeholder 3"/>
          <p:cNvSpPr>
            <a:spLocks noGrp="1"/>
          </p:cNvSpPr>
          <p:nvPr>
            <p:ph type="sldNum" sz="quarter" idx="12"/>
          </p:nvPr>
        </p:nvSpPr>
        <p:spPr/>
        <p:txBody>
          <a:bodyPr/>
          <a:lstStyle/>
          <a:p>
            <a:fld id="{4FAB73BC-B049-4115-A692-8D63A059BFB8}" type="slidenum">
              <a:rPr lang="en-US" smtClean="0"/>
              <a:pPr/>
              <a:t>36</a:t>
            </a:fld>
            <a:endParaRPr lang="en-US" dirty="0"/>
          </a:p>
        </p:txBody>
      </p:sp>
    </p:spTree>
    <p:extLst>
      <p:ext uri="{BB962C8B-B14F-4D97-AF65-F5344CB8AC3E}">
        <p14:creationId xmlns:p14="http://schemas.microsoft.com/office/powerpoint/2010/main" val="17415151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tx1">
                    <a:lumMod val="65000"/>
                    <a:lumOff val="35000"/>
                  </a:schemeClr>
                </a:solidFill>
                <a:latin typeface="Arial" panose="020B0604020202020204" pitchFamily="34" charset="0"/>
                <a:ea typeface="Batang" pitchFamily="18" charset="-127"/>
                <a:cs typeface="Arial" panose="020B0604020202020204" pitchFamily="34" charset="0"/>
              </a:rPr>
              <a:t>What is </a:t>
            </a:r>
            <a:r>
              <a:rPr lang="en-US" dirty="0">
                <a:solidFill>
                  <a:schemeClr val="tx1">
                    <a:lumMod val="65000"/>
                    <a:lumOff val="35000"/>
                  </a:schemeClr>
                </a:solidFill>
                <a:ea typeface="Batang" pitchFamily="18" charset="-127"/>
              </a:rPr>
              <a:t>the State Report Card?</a:t>
            </a:r>
            <a:endParaRPr lang="en-US" dirty="0">
              <a:solidFill>
                <a:schemeClr val="tx1">
                  <a:lumMod val="65000"/>
                  <a:lumOff val="35000"/>
                </a:schemeClr>
              </a:solidFill>
            </a:endParaRP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rPr>
              <a:t>TDOE releases an annual Report Card on Tennessee schools. </a:t>
            </a:r>
          </a:p>
          <a:p>
            <a:pPr>
              <a:buClrTx/>
              <a:buFont typeface="Wingdings" panose="05000000000000000000" pitchFamily="2" charset="2"/>
              <a:buChar char="§"/>
            </a:pPr>
            <a:r>
              <a:rPr lang="en-US" dirty="0">
                <a:solidFill>
                  <a:schemeClr val="tx1"/>
                </a:solidFill>
              </a:rPr>
              <a:t>This report displays state-, district-, and school-level data for each school year. </a:t>
            </a:r>
          </a:p>
          <a:p>
            <a:pPr>
              <a:buClrTx/>
              <a:buFont typeface="Wingdings" panose="05000000000000000000" pitchFamily="2" charset="2"/>
              <a:buChar char="§"/>
            </a:pPr>
            <a:r>
              <a:rPr lang="en-US" dirty="0">
                <a:solidFill>
                  <a:schemeClr val="tx1"/>
                </a:solidFill>
              </a:rPr>
              <a:t>It includes information on demographics, achievement, academic growth, attendance, graduation rate and more. </a:t>
            </a:r>
          </a:p>
          <a:p>
            <a:pPr>
              <a:buClrTx/>
              <a:buFont typeface="Wingdings" panose="05000000000000000000" pitchFamily="2" charset="2"/>
              <a:buChar char="§"/>
            </a:pPr>
            <a:r>
              <a:rPr lang="en-US" dirty="0">
                <a:solidFill>
                  <a:schemeClr val="tx1"/>
                </a:solidFill>
              </a:rPr>
              <a:t>You can view the data statewide, or you can choose a specific district or school.</a:t>
            </a:r>
          </a:p>
          <a:p>
            <a:pPr>
              <a:buClrTx/>
              <a:buFont typeface="Wingdings" panose="05000000000000000000" pitchFamily="2" charset="2"/>
              <a:buChar char="§"/>
            </a:pPr>
            <a:r>
              <a:rPr lang="en-US" dirty="0">
                <a:solidFill>
                  <a:schemeClr val="tx1"/>
                </a:solidFill>
              </a:rPr>
              <a:t>You can view the report card here:</a:t>
            </a:r>
          </a:p>
          <a:p>
            <a:pPr marL="598043" lvl="3" indent="0">
              <a:buNone/>
            </a:pPr>
            <a:r>
              <a:rPr lang="en-US" dirty="0">
                <a:hlinkClick r:id="rId3"/>
              </a:rPr>
              <a:t>https://www.tn.gov/education/families/report-card.html</a:t>
            </a:r>
            <a:r>
              <a:rPr lang="en-US" dirty="0"/>
              <a:t> </a:t>
            </a:r>
          </a:p>
        </p:txBody>
      </p:sp>
      <p:sp>
        <p:nvSpPr>
          <p:cNvPr id="4" name="Slide Number Placeholder 3"/>
          <p:cNvSpPr>
            <a:spLocks noGrp="1"/>
          </p:cNvSpPr>
          <p:nvPr>
            <p:ph type="sldNum" sz="quarter" idx="12"/>
          </p:nvPr>
        </p:nvSpPr>
        <p:spPr/>
        <p:txBody>
          <a:bodyPr/>
          <a:lstStyle/>
          <a:p>
            <a:fld id="{4FAB73BC-B049-4115-A692-8D63A059BFB8}" type="slidenum">
              <a:rPr lang="en-US" smtClean="0"/>
              <a:pPr/>
              <a:t>37</a:t>
            </a:fld>
            <a:endParaRPr lang="en-US" dirty="0"/>
          </a:p>
        </p:txBody>
      </p:sp>
    </p:spTree>
    <p:extLst>
      <p:ext uri="{BB962C8B-B14F-4D97-AF65-F5344CB8AC3E}">
        <p14:creationId xmlns:p14="http://schemas.microsoft.com/office/powerpoint/2010/main" val="29185876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parent and family engagement?</a:t>
            </a:r>
          </a:p>
        </p:txBody>
      </p:sp>
      <p:sp>
        <p:nvSpPr>
          <p:cNvPr id="3" name="Content Placeholder 2"/>
          <p:cNvSpPr>
            <a:spLocks noGrp="1"/>
          </p:cNvSpPr>
          <p:nvPr>
            <p:ph idx="1"/>
          </p:nvPr>
        </p:nvSpPr>
        <p:spPr>
          <a:xfrm>
            <a:off x="452582" y="1903398"/>
            <a:ext cx="11228671" cy="3153794"/>
          </a:xfrm>
        </p:spPr>
        <p:txBody>
          <a:bodyPr>
            <a:noAutofit/>
          </a:bodyPr>
          <a:lstStyle/>
          <a:p>
            <a:pPr>
              <a:buClrTx/>
              <a:buFont typeface="Wingdings" panose="05000000000000000000" pitchFamily="2" charset="2"/>
              <a:buChar char="§"/>
            </a:pPr>
            <a:r>
              <a:rPr lang="en-US" sz="2200" dirty="0">
                <a:solidFill>
                  <a:schemeClr val="tx1"/>
                </a:solidFill>
                <a:latin typeface="Arial" panose="020B0604020202020204" pitchFamily="34" charset="0"/>
                <a:cs typeface="Arial" panose="020B0604020202020204" pitchFamily="34" charset="0"/>
              </a:rPr>
              <a:t>Family engagement is a </a:t>
            </a:r>
            <a:r>
              <a:rPr lang="en-US" sz="2200" b="1" dirty="0">
                <a:solidFill>
                  <a:schemeClr val="tx1"/>
                </a:solidFill>
                <a:latin typeface="Arial" panose="020B0604020202020204" pitchFamily="34" charset="0"/>
                <a:cs typeface="Arial" panose="020B0604020202020204" pitchFamily="34" charset="0"/>
              </a:rPr>
              <a:t>shared responsibility </a:t>
            </a:r>
            <a:r>
              <a:rPr lang="en-US" sz="2200" dirty="0">
                <a:solidFill>
                  <a:schemeClr val="tx1"/>
                </a:solidFill>
                <a:latin typeface="Arial" panose="020B0604020202020204" pitchFamily="34" charset="0"/>
                <a:cs typeface="Arial" panose="020B0604020202020204" pitchFamily="34" charset="0"/>
              </a:rPr>
              <a:t>in which schools and other community agencies and organizations are committed to reaching out to engage families in meaningful ways and in which families are committed to actively supporting their children's learning and development.</a:t>
            </a:r>
          </a:p>
          <a:p>
            <a:pPr>
              <a:buClrTx/>
              <a:buFont typeface="Wingdings" panose="05000000000000000000" pitchFamily="2" charset="2"/>
              <a:buChar char="§"/>
            </a:pPr>
            <a:r>
              <a:rPr lang="en-US" sz="2200" dirty="0">
                <a:solidFill>
                  <a:schemeClr val="tx1"/>
                </a:solidFill>
                <a:latin typeface="Arial" panose="020B0604020202020204" pitchFamily="34" charset="0"/>
                <a:cs typeface="Arial" panose="020B0604020202020204" pitchFamily="34" charset="0"/>
              </a:rPr>
              <a:t>Family engagement is </a:t>
            </a:r>
            <a:r>
              <a:rPr lang="en-US" sz="2200" b="1" dirty="0">
                <a:solidFill>
                  <a:schemeClr val="tx1"/>
                </a:solidFill>
                <a:latin typeface="Arial" panose="020B0604020202020204" pitchFamily="34" charset="0"/>
                <a:cs typeface="Arial" panose="020B0604020202020204" pitchFamily="34" charset="0"/>
              </a:rPr>
              <a:t>continuous</a:t>
            </a:r>
            <a:r>
              <a:rPr lang="en-US" sz="2200" dirty="0">
                <a:solidFill>
                  <a:schemeClr val="tx1"/>
                </a:solidFill>
                <a:latin typeface="Arial" panose="020B0604020202020204" pitchFamily="34" charset="0"/>
                <a:cs typeface="Arial" panose="020B0604020202020204" pitchFamily="34" charset="0"/>
              </a:rPr>
              <a:t> across a child’s life and entails enduring commitment but changing family roles as children mature into young adulthood.</a:t>
            </a:r>
          </a:p>
          <a:p>
            <a:pPr>
              <a:buClrTx/>
              <a:buFont typeface="Wingdings" panose="05000000000000000000" pitchFamily="2" charset="2"/>
              <a:buChar char="§"/>
            </a:pPr>
            <a:r>
              <a:rPr lang="en-US" sz="2200" dirty="0">
                <a:solidFill>
                  <a:schemeClr val="tx1"/>
                </a:solidFill>
                <a:latin typeface="Arial" panose="020B0604020202020204" pitchFamily="34" charset="0"/>
                <a:cs typeface="Arial" panose="020B0604020202020204" pitchFamily="34" charset="0"/>
              </a:rPr>
              <a:t>Effective family engagement cuts across and reinforces learning in the </a:t>
            </a:r>
            <a:r>
              <a:rPr lang="en-US" sz="2200" b="1" dirty="0">
                <a:solidFill>
                  <a:schemeClr val="tx1"/>
                </a:solidFill>
                <a:latin typeface="Arial" panose="020B0604020202020204" pitchFamily="34" charset="0"/>
                <a:cs typeface="Arial" panose="020B0604020202020204" pitchFamily="34" charset="0"/>
              </a:rPr>
              <a:t>multiple settings </a:t>
            </a:r>
            <a:r>
              <a:rPr lang="en-US" sz="2200" dirty="0">
                <a:solidFill>
                  <a:schemeClr val="tx1"/>
                </a:solidFill>
                <a:latin typeface="Arial" panose="020B0604020202020204" pitchFamily="34" charset="0"/>
                <a:cs typeface="Arial" panose="020B0604020202020204" pitchFamily="34" charset="0"/>
              </a:rPr>
              <a:t>where children learn – at home, in pre-kindergarten programs, in school, in after-school programs, in faith-based institutions, and in the community.</a:t>
            </a:r>
          </a:p>
        </p:txBody>
      </p:sp>
      <p:sp>
        <p:nvSpPr>
          <p:cNvPr id="4" name="TextBox 3"/>
          <p:cNvSpPr txBox="1"/>
          <p:nvPr/>
        </p:nvSpPr>
        <p:spPr>
          <a:xfrm>
            <a:off x="317241" y="5831633"/>
            <a:ext cx="10338318"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 The National Association for Family, School, and Community Engagement (</a:t>
            </a:r>
            <a:r>
              <a:rPr lang="en-US" sz="1400" dirty="0">
                <a:latin typeface="Arial" panose="020B0604020202020204" pitchFamily="34" charset="0"/>
                <a:cs typeface="Arial" panose="020B0604020202020204" pitchFamily="34" charset="0"/>
                <a:hlinkClick r:id="rId3"/>
              </a:rPr>
              <a:t>https://nafsce.site-ym.com/page/definition</a:t>
            </a:r>
            <a:r>
              <a:rPr lang="en-US" sz="1400" dirty="0">
                <a:latin typeface="Arial" panose="020B0604020202020204" pitchFamily="34" charset="0"/>
                <a:cs typeface="Arial" panose="020B0604020202020204" pitchFamily="34" charset="0"/>
              </a:rPr>
              <a:t>)  </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38</a:t>
            </a:fld>
            <a:endParaRPr lang="en-US" dirty="0"/>
          </a:p>
        </p:txBody>
      </p:sp>
    </p:spTree>
    <p:extLst>
      <p:ext uri="{BB962C8B-B14F-4D97-AF65-F5344CB8AC3E}">
        <p14:creationId xmlns:p14="http://schemas.microsoft.com/office/powerpoint/2010/main" val="1514764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parent and family engagement?</a:t>
            </a:r>
          </a:p>
        </p:txBody>
      </p:sp>
      <p:sp>
        <p:nvSpPr>
          <p:cNvPr id="3" name="Content Placeholder 2"/>
          <p:cNvSpPr>
            <a:spLocks noGrp="1"/>
          </p:cNvSpPr>
          <p:nvPr>
            <p:ph idx="1"/>
          </p:nvPr>
        </p:nvSpPr>
        <p:spPr>
          <a:xfrm>
            <a:off x="733168" y="1903398"/>
            <a:ext cx="10948085" cy="3610994"/>
          </a:xfrm>
        </p:spPr>
        <p:txBody>
          <a:bodyPr>
            <a:noAutofit/>
          </a:bodyPr>
          <a:lstStyle/>
          <a:p>
            <a:r>
              <a:rPr lang="en-US" sz="3200" dirty="0">
                <a:solidFill>
                  <a:schemeClr val="tx1"/>
                </a:solidFill>
              </a:rPr>
              <a:t>“Through effective communication with parents, teachers can have the greatest impact on their day-to-day success with students. With parents on their side, teachers can more effectively manage most academic and behavioral issues that arise. When the most important adults in a child’s life are working together, students benefit enormously.”</a:t>
            </a:r>
          </a:p>
          <a:p>
            <a:pPr marL="1471400" lvl="8" indent="0">
              <a:buNone/>
            </a:pPr>
            <a:r>
              <a:rPr lang="en-US" sz="2600" dirty="0">
                <a:solidFill>
                  <a:schemeClr val="tx1"/>
                </a:solidFill>
              </a:rPr>
              <a:t>						—</a:t>
            </a:r>
            <a:r>
              <a:rPr lang="en-US" sz="2600" dirty="0">
                <a:solidFill>
                  <a:schemeClr val="tx1"/>
                </a:solidFill>
                <a:latin typeface="Arial" panose="020B0604020202020204" pitchFamily="34" charset="0"/>
                <a:cs typeface="Arial" panose="020B0604020202020204" pitchFamily="34" charset="0"/>
              </a:rPr>
              <a:t>Lee and Marleen Canter</a:t>
            </a:r>
          </a:p>
          <a:p>
            <a:pPr marL="1471400" lvl="8" indent="0">
              <a:buNone/>
            </a:pPr>
            <a:endParaRPr lang="en-US" sz="2600" dirty="0"/>
          </a:p>
        </p:txBody>
      </p:sp>
      <p:sp>
        <p:nvSpPr>
          <p:cNvPr id="4" name="TextBox 3"/>
          <p:cNvSpPr txBox="1"/>
          <p:nvPr/>
        </p:nvSpPr>
        <p:spPr>
          <a:xfrm>
            <a:off x="102637" y="5906278"/>
            <a:ext cx="11318033"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 </a:t>
            </a:r>
            <a:r>
              <a:rPr lang="en-US" sz="1400" i="1" dirty="0">
                <a:latin typeface="Arial" panose="020B0604020202020204" pitchFamily="34" charset="0"/>
                <a:cs typeface="Arial" panose="020B0604020202020204" pitchFamily="34" charset="0"/>
              </a:rPr>
              <a:t>Parents on your Side: A Teacher’s Guide to Creating Positive Relationships with Parents</a:t>
            </a:r>
          </a:p>
        </p:txBody>
      </p:sp>
      <p:sp>
        <p:nvSpPr>
          <p:cNvPr id="5" name="Slide Number Placeholder 4"/>
          <p:cNvSpPr>
            <a:spLocks noGrp="1"/>
          </p:cNvSpPr>
          <p:nvPr>
            <p:ph type="sldNum" sz="quarter" idx="12"/>
          </p:nvPr>
        </p:nvSpPr>
        <p:spPr/>
        <p:txBody>
          <a:bodyPr/>
          <a:lstStyle/>
          <a:p>
            <a:fld id="{4FAB73BC-B049-4115-A692-8D63A059BFB8}" type="slidenum">
              <a:rPr lang="en-US" smtClean="0"/>
              <a:pPr/>
              <a:t>39</a:t>
            </a:fld>
            <a:endParaRPr lang="en-US" dirty="0"/>
          </a:p>
        </p:txBody>
      </p:sp>
    </p:spTree>
    <p:extLst>
      <p:ext uri="{BB962C8B-B14F-4D97-AF65-F5344CB8AC3E}">
        <p14:creationId xmlns:p14="http://schemas.microsoft.com/office/powerpoint/2010/main" val="2598623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NOTE: </a:t>
            </a:r>
            <a:br>
              <a:rPr lang="en-US"/>
            </a:br>
            <a:r>
              <a:rPr lang="en-US"/>
              <a:t>How To Use This Template</a:t>
            </a:r>
            <a:endParaRPr lang="en-US" dirty="0"/>
          </a:p>
        </p:txBody>
      </p:sp>
      <p:sp>
        <p:nvSpPr>
          <p:cNvPr id="3" name="Content Placeholder 2"/>
          <p:cNvSpPr>
            <a:spLocks noGrp="1"/>
          </p:cNvSpPr>
          <p:nvPr>
            <p:ph idx="1"/>
          </p:nvPr>
        </p:nvSpPr>
        <p:spPr/>
        <p:txBody>
          <a:bodyPr/>
          <a:lstStyle/>
          <a:p>
            <a:r>
              <a:rPr lang="en-US" dirty="0">
                <a:solidFill>
                  <a:schemeClr val="tx1"/>
                </a:solidFill>
              </a:rPr>
              <a:t>Districts and schools </a:t>
            </a:r>
            <a:r>
              <a:rPr lang="en-US" b="1" dirty="0">
                <a:solidFill>
                  <a:schemeClr val="tx1"/>
                </a:solidFill>
              </a:rPr>
              <a:t>should carefully edit and personalize slides </a:t>
            </a:r>
            <a:r>
              <a:rPr lang="en-US" dirty="0">
                <a:solidFill>
                  <a:schemeClr val="tx1"/>
                </a:solidFill>
              </a:rPr>
              <a:t>before use with families.</a:t>
            </a:r>
          </a:p>
          <a:p>
            <a:r>
              <a:rPr lang="en-US" dirty="0">
                <a:solidFill>
                  <a:schemeClr val="tx1"/>
                </a:solidFill>
              </a:rPr>
              <a:t>Make this presentation your own! Feel free to change the layout, create additional slides, and add pictures and school logos.</a:t>
            </a:r>
          </a:p>
          <a:p>
            <a:r>
              <a:rPr lang="en-US" dirty="0">
                <a:solidFill>
                  <a:schemeClr val="tx1"/>
                </a:solidFill>
              </a:rPr>
              <a:t>Text within red brackets</a:t>
            </a:r>
            <a:r>
              <a:rPr lang="en-US" b="1" dirty="0">
                <a:solidFill>
                  <a:schemeClr val="tx1"/>
                </a:solidFill>
              </a:rPr>
              <a:t> </a:t>
            </a:r>
            <a:r>
              <a:rPr lang="en-US" b="1" dirty="0">
                <a:solidFill>
                  <a:srgbClr val="FF0000"/>
                </a:solidFill>
              </a:rPr>
              <a:t>[…]</a:t>
            </a:r>
            <a:r>
              <a:rPr lang="en-US" b="1" dirty="0">
                <a:solidFill>
                  <a:schemeClr val="tx1"/>
                </a:solidFill>
              </a:rPr>
              <a:t> </a:t>
            </a:r>
            <a:r>
              <a:rPr lang="en-US" dirty="0">
                <a:solidFill>
                  <a:schemeClr val="tx1"/>
                </a:solidFill>
              </a:rPr>
              <a:t>should be edited for content and deleted.</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3415433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Activity</a:t>
            </a:r>
          </a:p>
        </p:txBody>
      </p:sp>
      <p:sp>
        <p:nvSpPr>
          <p:cNvPr id="3" name="Content Placeholder 2"/>
          <p:cNvSpPr>
            <a:spLocks noGrp="1"/>
          </p:cNvSpPr>
          <p:nvPr>
            <p:ph idx="1"/>
          </p:nvPr>
        </p:nvSpPr>
        <p:spPr>
          <a:xfrm>
            <a:off x="1097280" y="1845734"/>
            <a:ext cx="10226502" cy="4023360"/>
          </a:xfrm>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Partner with those at your table to discuss the following questions:</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form of communication works best for you? (e.g., phone calls, texts, emails, notes, face-to-face, etc.)</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kinds of information do you most want to receive from the school?</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might the school do differently to improve communication between school and home?</a:t>
            </a:r>
          </a:p>
          <a:p>
            <a:pPr lvl="3">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[Add other discussion questions as needed]</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Record your group’s thoughts on chart paper.</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Be prepared to share!</a:t>
            </a:r>
          </a:p>
        </p:txBody>
      </p:sp>
      <p:sp>
        <p:nvSpPr>
          <p:cNvPr id="4" name="Slide Number Placeholder 3"/>
          <p:cNvSpPr>
            <a:spLocks noGrp="1"/>
          </p:cNvSpPr>
          <p:nvPr>
            <p:ph type="sldNum" sz="quarter" idx="12"/>
          </p:nvPr>
        </p:nvSpPr>
        <p:spPr/>
        <p:txBody>
          <a:bodyPr/>
          <a:lstStyle/>
          <a:p>
            <a:fld id="{4FAB73BC-B049-4115-A692-8D63A059BFB8}" type="slidenum">
              <a:rPr lang="en-US" smtClean="0"/>
              <a:pPr/>
              <a:t>40</a:t>
            </a:fld>
            <a:endParaRPr lang="en-US" dirty="0"/>
          </a:p>
        </p:txBody>
      </p:sp>
    </p:spTree>
    <p:extLst>
      <p:ext uri="{BB962C8B-B14F-4D97-AF65-F5344CB8AC3E}">
        <p14:creationId xmlns:p14="http://schemas.microsoft.com/office/powerpoint/2010/main" val="11428181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What are the benefits of family engagement?</a:t>
            </a:r>
          </a:p>
        </p:txBody>
      </p:sp>
      <p:sp>
        <p:nvSpPr>
          <p:cNvPr id="4" name="Content Placeholder 3"/>
          <p:cNvSpPr>
            <a:spLocks noGrp="1"/>
          </p:cNvSpPr>
          <p:nvPr>
            <p:ph sz="half" idx="1"/>
          </p:nvPr>
        </p:nvSpPr>
        <p:spPr>
          <a:xfrm>
            <a:off x="854684" y="1845733"/>
            <a:ext cx="3285250" cy="4023359"/>
          </a:xfrm>
          <a:ln>
            <a:solidFill>
              <a:schemeClr val="tx1"/>
            </a:solidFill>
          </a:ln>
        </p:spPr>
        <p:txBody>
          <a:bodyPr>
            <a:normAutofit/>
          </a:bodyPr>
          <a:lstStyle/>
          <a:p>
            <a:pPr algn="ctr"/>
            <a:r>
              <a:rPr lang="en-US" u="sng" dirty="0">
                <a:solidFill>
                  <a:schemeClr val="tx1"/>
                </a:solidFill>
                <a:latin typeface="Arial" panose="020B0604020202020204" pitchFamily="34" charset="0"/>
                <a:cs typeface="Arial" panose="020B0604020202020204" pitchFamily="34" charset="0"/>
              </a:rPr>
              <a:t>For students:</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grades and test scores</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Better attendance</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More positive attitudes and better behavior</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graduation rates</a:t>
            </a:r>
          </a:p>
          <a:p>
            <a:pPr>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Greater enrollment in postsecondary education</a:t>
            </a:r>
          </a:p>
          <a:p>
            <a:pPr>
              <a:buClrTx/>
              <a:buFont typeface="Wingdings" panose="05000000000000000000" pitchFamily="2" charset="2"/>
              <a:buChar char="§"/>
            </a:pPr>
            <a:endParaRPr lang="en-US" dirty="0"/>
          </a:p>
          <a:p>
            <a:endParaRPr lang="en-US" dirty="0"/>
          </a:p>
        </p:txBody>
      </p:sp>
      <p:sp>
        <p:nvSpPr>
          <p:cNvPr id="9" name="Content Placeholder 3"/>
          <p:cNvSpPr>
            <a:spLocks noGrp="1"/>
          </p:cNvSpPr>
          <p:nvPr>
            <p:ph sz="half" idx="2"/>
          </p:nvPr>
        </p:nvSpPr>
        <p:spPr>
          <a:xfrm>
            <a:off x="4483855" y="1845733"/>
            <a:ext cx="3285250" cy="4023359"/>
          </a:xfrm>
          <a:ln>
            <a:solidFill>
              <a:schemeClr val="tx1"/>
            </a:solidFill>
          </a:ln>
        </p:spPr>
        <p:txBody>
          <a:bodyPr>
            <a:normAutofit/>
          </a:bodyPr>
          <a:lstStyle/>
          <a:p>
            <a:pPr algn="ctr"/>
            <a:r>
              <a:rPr lang="en-US" u="sng" dirty="0">
                <a:solidFill>
                  <a:schemeClr val="tx1"/>
                </a:solidFill>
                <a:latin typeface="Arial" panose="020B0604020202020204" pitchFamily="34" charset="0"/>
                <a:cs typeface="Arial" panose="020B0604020202020204" pitchFamily="34" charset="0"/>
              </a:rPr>
              <a:t>For Parents and Families: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More confidence and trust in the school</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Increased confidence in their parenting skills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Creates a home environment that encourages learning</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Encourages families to form stronger relationships with teachers and other families</a:t>
            </a:r>
          </a:p>
          <a:p>
            <a:pPr marL="0" lvl="0" indent="0">
              <a:buClrTx/>
              <a:buNone/>
            </a:pPr>
            <a:endParaRPr lang="en-US" dirty="0">
              <a:solidFill>
                <a:prstClr val="black">
                  <a:lumMod val="75000"/>
                  <a:lumOff val="25000"/>
                </a:prstClr>
              </a:solidFill>
              <a:latin typeface="Arial" panose="020B0604020202020204" pitchFamily="34" charset="0"/>
              <a:cs typeface="Arial" panose="020B0604020202020204" pitchFamily="34" charset="0"/>
            </a:endParaRPr>
          </a:p>
          <a:p>
            <a:endParaRPr lang="en-US" u="sng" dirty="0"/>
          </a:p>
        </p:txBody>
      </p:sp>
      <p:sp>
        <p:nvSpPr>
          <p:cNvPr id="10" name="Content Placeholder 3"/>
          <p:cNvSpPr>
            <a:spLocks noGrp="1"/>
          </p:cNvSpPr>
          <p:nvPr>
            <p:ph sz="half" idx="4294967295"/>
          </p:nvPr>
        </p:nvSpPr>
        <p:spPr>
          <a:xfrm>
            <a:off x="8135567" y="1840738"/>
            <a:ext cx="3284537" cy="4024312"/>
          </a:xfrm>
          <a:ln>
            <a:solidFill>
              <a:schemeClr val="tx1"/>
            </a:solidFill>
          </a:ln>
        </p:spPr>
        <p:txBody>
          <a:bodyPr>
            <a:normAutofit/>
          </a:bodyPr>
          <a:lstStyle/>
          <a:p>
            <a:pPr algn="ctr"/>
            <a:r>
              <a:rPr lang="en-US" u="sng" dirty="0">
                <a:solidFill>
                  <a:schemeClr val="tx1"/>
                </a:solidFill>
                <a:latin typeface="Arial" panose="020B0604020202020204" pitchFamily="34" charset="0"/>
                <a:cs typeface="Arial" panose="020B0604020202020204" pitchFamily="34" charset="0"/>
              </a:rPr>
              <a:t>For Schools and Teachers: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Improved teacher and staff morale</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ratings of schools and teachers by families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More support from families</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Higher student achievement</a:t>
            </a:r>
          </a:p>
          <a:p>
            <a:pPr lvl="0">
              <a:buClrTx/>
              <a:buFont typeface="Wingdings" panose="05000000000000000000" pitchFamily="2" charset="2"/>
              <a:buChar char="§"/>
            </a:pPr>
            <a:r>
              <a:rPr lang="en-US" sz="1800" dirty="0">
                <a:solidFill>
                  <a:schemeClr val="tx1"/>
                </a:solidFill>
                <a:latin typeface="Arial" panose="020B0604020202020204" pitchFamily="34" charset="0"/>
                <a:cs typeface="Arial" panose="020B0604020202020204" pitchFamily="34" charset="0"/>
              </a:rPr>
              <a:t>Increased and improved relationships within the community</a:t>
            </a:r>
          </a:p>
          <a:p>
            <a:pPr lvl="0">
              <a:buClrTx/>
              <a:buFont typeface="Wingdings" panose="05000000000000000000" pitchFamily="2" charset="2"/>
              <a:buChar char="§"/>
            </a:pPr>
            <a:endParaRPr lang="en-US" dirty="0">
              <a:solidFill>
                <a:prstClr val="black">
                  <a:lumMod val="75000"/>
                  <a:lumOff val="25000"/>
                </a:prstClr>
              </a:solidFill>
              <a:latin typeface="Arial" panose="020B0604020202020204" pitchFamily="34" charset="0"/>
              <a:cs typeface="Arial" panose="020B0604020202020204" pitchFamily="34" charset="0"/>
            </a:endParaRPr>
          </a:p>
          <a:p>
            <a:endParaRPr lang="en-US" u="sng"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41</a:t>
            </a:fld>
            <a:endParaRPr lang="en-US" dirty="0"/>
          </a:p>
        </p:txBody>
      </p:sp>
    </p:spTree>
    <p:extLst>
      <p:ext uri="{BB962C8B-B14F-4D97-AF65-F5344CB8AC3E}">
        <p14:creationId xmlns:p14="http://schemas.microsoft.com/office/powerpoint/2010/main" val="2777107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Table Activity</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Partner with those at your table to discuss the following questions:</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are the strengths of your school and community?</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In what ways are your school, families, and community working together effectively?</a:t>
            </a:r>
          </a:p>
          <a:p>
            <a:pPr lvl="3">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What might schools, families, and the community do differently to work together more successfully? </a:t>
            </a:r>
          </a:p>
          <a:p>
            <a:pPr lvl="3">
              <a:buFont typeface="Arial" panose="020B0604020202020204" pitchFamily="34" charset="0"/>
              <a:buChar char="•"/>
            </a:pPr>
            <a:r>
              <a:rPr lang="en-US" dirty="0">
                <a:solidFill>
                  <a:srgbClr val="FF0000"/>
                </a:solidFill>
                <a:latin typeface="Arial" panose="020B0604020202020204" pitchFamily="34" charset="0"/>
                <a:cs typeface="Arial" panose="020B0604020202020204" pitchFamily="34" charset="0"/>
              </a:rPr>
              <a:t>[Add other discussion questions as needed]</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Record your group’s thoughts on chart paper.</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Be prepared to share!</a:t>
            </a:r>
          </a:p>
        </p:txBody>
      </p:sp>
      <p:sp>
        <p:nvSpPr>
          <p:cNvPr id="4" name="Slide Number Placeholder 3"/>
          <p:cNvSpPr>
            <a:spLocks noGrp="1"/>
          </p:cNvSpPr>
          <p:nvPr>
            <p:ph type="sldNum" sz="quarter" idx="12"/>
          </p:nvPr>
        </p:nvSpPr>
        <p:spPr/>
        <p:txBody>
          <a:bodyPr/>
          <a:lstStyle/>
          <a:p>
            <a:fld id="{4FAB73BC-B049-4115-A692-8D63A059BFB8}" type="slidenum">
              <a:rPr lang="en-US" smtClean="0"/>
              <a:pPr/>
              <a:t>42</a:t>
            </a:fld>
            <a:endParaRPr lang="en-US" dirty="0"/>
          </a:p>
        </p:txBody>
      </p:sp>
    </p:spTree>
    <p:extLst>
      <p:ext uri="{BB962C8B-B14F-4D97-AF65-F5344CB8AC3E}">
        <p14:creationId xmlns:p14="http://schemas.microsoft.com/office/powerpoint/2010/main" val="2776560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br>
              <a:rPr lang="en-US" dirty="0"/>
            </a:br>
            <a:r>
              <a:rPr lang="en-US" dirty="0"/>
              <a:t>How To Use This Template</a:t>
            </a:r>
          </a:p>
        </p:txBody>
      </p:sp>
      <p:sp>
        <p:nvSpPr>
          <p:cNvPr id="3" name="Content Placeholder 2"/>
          <p:cNvSpPr>
            <a:spLocks noGrp="1"/>
          </p:cNvSpPr>
          <p:nvPr>
            <p:ph idx="1"/>
          </p:nvPr>
        </p:nvSpPr>
        <p:spPr/>
        <p:txBody>
          <a:bodyPr/>
          <a:lstStyle/>
          <a:p>
            <a:r>
              <a:rPr lang="en-US" dirty="0"/>
              <a:t>To access hyperlinks, please view this presentation in “Slideshow” mode and click on the desired link.</a:t>
            </a:r>
          </a:p>
          <a:p>
            <a:r>
              <a:rPr lang="en-US" dirty="0"/>
              <a:t>We want our resources to be as helpful as possible for districts, and we welcome feedback from those utilizing them. If you have questions or would like to provide feedback, please email </a:t>
            </a:r>
            <a:r>
              <a:rPr lang="en-US" u="sng" dirty="0">
                <a:hlinkClick r:id="rId3"/>
              </a:rPr>
              <a:t>Brinn.Obermiller@tn.gov</a:t>
            </a:r>
            <a:r>
              <a:rPr lang="en-US" dirty="0"/>
              <a:t>. </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111849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br>
              <a:rPr lang="en-US" dirty="0"/>
            </a:br>
            <a:r>
              <a:rPr lang="en-US" dirty="0"/>
              <a:t>What is required?</a:t>
            </a:r>
          </a:p>
        </p:txBody>
      </p:sp>
      <p:sp>
        <p:nvSpPr>
          <p:cNvPr id="3" name="Content Placeholder 2"/>
          <p:cNvSpPr>
            <a:spLocks noGrp="1"/>
          </p:cNvSpPr>
          <p:nvPr>
            <p:ph idx="1"/>
          </p:nvPr>
        </p:nvSpPr>
        <p:spPr>
          <a:xfrm>
            <a:off x="1097280" y="1845734"/>
            <a:ext cx="10601384" cy="4300542"/>
          </a:xfrm>
        </p:spPr>
        <p:txBody>
          <a:bodyPr>
            <a:normAutofit/>
          </a:bodyPr>
          <a:lstStyle/>
          <a:p>
            <a:r>
              <a:rPr lang="en-US" dirty="0">
                <a:solidFill>
                  <a:schemeClr val="tx1"/>
                </a:solidFill>
              </a:rPr>
              <a:t>Each school receiving Title I, Part A funds is required to convene an annual meeting. </a:t>
            </a:r>
          </a:p>
          <a:p>
            <a:r>
              <a:rPr lang="en-US" dirty="0">
                <a:solidFill>
                  <a:schemeClr val="tx1"/>
                </a:solidFill>
              </a:rPr>
              <a:t>The purpose of this meeting is to inform parents and families of the school’s participation in the Title I program and the right of families to be involved. </a:t>
            </a:r>
          </a:p>
          <a:p>
            <a:r>
              <a:rPr lang="en-US" dirty="0">
                <a:solidFill>
                  <a:schemeClr val="tx1"/>
                </a:solidFill>
              </a:rPr>
              <a:t>The annual meeting for </a:t>
            </a:r>
            <a:r>
              <a:rPr lang="en-US" u="sng" dirty="0">
                <a:solidFill>
                  <a:schemeClr val="tx1"/>
                </a:solidFill>
              </a:rPr>
              <a:t>schoolwide programs</a:t>
            </a:r>
            <a:r>
              <a:rPr lang="en-US" dirty="0">
                <a:solidFill>
                  <a:schemeClr val="tx1"/>
                </a:solidFill>
              </a:rPr>
              <a:t> should include </a:t>
            </a:r>
            <a:r>
              <a:rPr lang="en-US" u="sng" dirty="0">
                <a:solidFill>
                  <a:schemeClr val="tx1"/>
                </a:solidFill>
              </a:rPr>
              <a:t>all</a:t>
            </a:r>
            <a:r>
              <a:rPr lang="en-US" dirty="0">
                <a:solidFill>
                  <a:schemeClr val="tx1"/>
                </a:solidFill>
              </a:rPr>
              <a:t> of the parents and families of a Title I, Part A school.</a:t>
            </a:r>
          </a:p>
          <a:p>
            <a:r>
              <a:rPr lang="en-US" dirty="0">
                <a:solidFill>
                  <a:schemeClr val="tx1"/>
                </a:solidFill>
              </a:rPr>
              <a:t>The annual meeting for </a:t>
            </a:r>
            <a:r>
              <a:rPr lang="en-US" u="sng" dirty="0">
                <a:solidFill>
                  <a:schemeClr val="tx1"/>
                </a:solidFill>
              </a:rPr>
              <a:t>targeted assistance programs</a:t>
            </a:r>
            <a:r>
              <a:rPr lang="en-US" dirty="0">
                <a:solidFill>
                  <a:schemeClr val="tx1"/>
                </a:solidFill>
              </a:rPr>
              <a:t> should target and include </a:t>
            </a:r>
            <a:r>
              <a:rPr lang="en-US" u="sng" dirty="0">
                <a:solidFill>
                  <a:schemeClr val="tx1"/>
                </a:solidFill>
              </a:rPr>
              <a:t>only</a:t>
            </a:r>
            <a:r>
              <a:rPr lang="en-US" dirty="0">
                <a:solidFill>
                  <a:schemeClr val="tx1"/>
                </a:solidFill>
              </a:rPr>
              <a:t> the families of the students identified to receive Title I, Part A services.</a:t>
            </a:r>
          </a:p>
          <a:p>
            <a:r>
              <a:rPr lang="en-US" dirty="0">
                <a:solidFill>
                  <a:schemeClr val="tx1"/>
                </a:solidFill>
              </a:rPr>
              <a:t>For questions and more information about the annual Title I meeting, see our       </a:t>
            </a:r>
            <a:r>
              <a:rPr lang="en-US" dirty="0">
                <a:solidFill>
                  <a:schemeClr val="tx1"/>
                </a:solidFill>
                <a:hlinkClick r:id="rId3"/>
              </a:rPr>
              <a:t>Q &amp; A Sheet</a:t>
            </a:r>
            <a:r>
              <a:rPr lang="en-US" dirty="0">
                <a:solidFill>
                  <a:schemeClr val="tx1"/>
                </a:solidFill>
              </a:rPr>
              <a:t>.</a:t>
            </a:r>
            <a:endParaRPr lang="en-US" dirty="0">
              <a:solidFill>
                <a:srgbClr val="00B050"/>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451043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1463"/>
            <a:ext cx="10058400" cy="1450757"/>
          </a:xfrm>
        </p:spPr>
        <p:txBody>
          <a:bodyPr/>
          <a:lstStyle/>
          <a:p>
            <a:r>
              <a:rPr lang="en-US" dirty="0"/>
              <a:t>NOTE: </a:t>
            </a:r>
            <a:br>
              <a:rPr lang="en-US" dirty="0"/>
            </a:br>
            <a:r>
              <a:rPr lang="en-US" dirty="0"/>
              <a:t>What is required?</a:t>
            </a:r>
          </a:p>
        </p:txBody>
      </p:sp>
      <p:sp>
        <p:nvSpPr>
          <p:cNvPr id="3" name="Content Placeholder 2"/>
          <p:cNvSpPr>
            <a:spLocks noGrp="1"/>
          </p:cNvSpPr>
          <p:nvPr>
            <p:ph idx="1"/>
          </p:nvPr>
        </p:nvSpPr>
        <p:spPr>
          <a:xfrm>
            <a:off x="433633" y="1680693"/>
            <a:ext cx="11500701" cy="4890704"/>
          </a:xfrm>
        </p:spPr>
        <p:txBody>
          <a:bodyPr>
            <a:normAutofit/>
          </a:bodyPr>
          <a:lstStyle/>
          <a:p>
            <a:r>
              <a:rPr lang="en-US" dirty="0">
                <a:solidFill>
                  <a:schemeClr val="tx1"/>
                </a:solidFill>
              </a:rPr>
              <a:t>The annual meeting should address, at a minimum:</a:t>
            </a:r>
          </a:p>
          <a:p>
            <a:pPr lvl="2">
              <a:buFont typeface="Arial" panose="020B0604020202020204" pitchFamily="34" charset="0"/>
              <a:buChar char="•"/>
            </a:pPr>
            <a:r>
              <a:rPr lang="en-US" dirty="0">
                <a:solidFill>
                  <a:schemeClr val="tx1"/>
                </a:solidFill>
              </a:rPr>
              <a:t>an explanation of the Title I, Part A program, including:</a:t>
            </a:r>
          </a:p>
          <a:p>
            <a:pPr lvl="3">
              <a:buFont typeface="Courier New" panose="02070309020205020404" pitchFamily="49" charset="0"/>
              <a:buChar char="o"/>
            </a:pPr>
            <a:r>
              <a:rPr lang="en-US" sz="1800" dirty="0">
                <a:solidFill>
                  <a:schemeClr val="tx1"/>
                </a:solidFill>
              </a:rPr>
              <a:t>an explanation of the school’s curriculum,</a:t>
            </a:r>
          </a:p>
          <a:p>
            <a:pPr lvl="3">
              <a:buFont typeface="Courier New" panose="02070309020205020404" pitchFamily="49" charset="0"/>
              <a:buChar char="o"/>
            </a:pPr>
            <a:r>
              <a:rPr lang="en-US" sz="1800" dirty="0">
                <a:solidFill>
                  <a:schemeClr val="tx1"/>
                </a:solidFill>
              </a:rPr>
              <a:t>information on the forms of academic assessment used to measure student progress, and</a:t>
            </a:r>
          </a:p>
          <a:p>
            <a:pPr lvl="3">
              <a:buFont typeface="Courier New" panose="02070309020205020404" pitchFamily="49" charset="0"/>
              <a:buChar char="o"/>
            </a:pPr>
            <a:r>
              <a:rPr lang="en-US" sz="1800" dirty="0">
                <a:solidFill>
                  <a:schemeClr val="tx1"/>
                </a:solidFill>
              </a:rPr>
              <a:t>information on the proficiency levels students are expected to meet;</a:t>
            </a:r>
          </a:p>
          <a:p>
            <a:pPr lvl="2">
              <a:buFont typeface="Arial" panose="020B0604020202020204" pitchFamily="34" charset="0"/>
              <a:buChar char="•"/>
            </a:pPr>
            <a:r>
              <a:rPr lang="en-US" dirty="0">
                <a:solidFill>
                  <a:schemeClr val="tx1"/>
                </a:solidFill>
              </a:rPr>
              <a:t>the Title I, Part A 1% set-aside and the families’ role in determining the distribution of funds;</a:t>
            </a:r>
          </a:p>
          <a:p>
            <a:pPr lvl="2">
              <a:buFont typeface="Arial" panose="020B0604020202020204" pitchFamily="34" charset="0"/>
              <a:buChar char="•"/>
            </a:pPr>
            <a:r>
              <a:rPr lang="en-US" dirty="0">
                <a:solidFill>
                  <a:schemeClr val="tx1"/>
                </a:solidFill>
              </a:rPr>
              <a:t>the district and school Parent and Family Engagement Policy;</a:t>
            </a:r>
          </a:p>
          <a:p>
            <a:pPr lvl="2">
              <a:buFont typeface="Arial" panose="020B0604020202020204" pitchFamily="34" charset="0"/>
              <a:buChar char="•"/>
            </a:pPr>
            <a:r>
              <a:rPr lang="en-US" dirty="0">
                <a:solidFill>
                  <a:schemeClr val="tx1"/>
                </a:solidFill>
              </a:rPr>
              <a:t>the </a:t>
            </a:r>
            <a:r>
              <a:rPr lang="en-US" dirty="0">
                <a:solidFill>
                  <a:schemeClr val="tx1"/>
                </a:solidFill>
                <a:hlinkClick r:id="rId3"/>
              </a:rPr>
              <a:t>School-Parent Compact</a:t>
            </a:r>
            <a:r>
              <a:rPr lang="en-US" dirty="0">
                <a:solidFill>
                  <a:schemeClr val="tx1"/>
                </a:solidFill>
              </a:rPr>
              <a:t>; and</a:t>
            </a:r>
          </a:p>
          <a:p>
            <a:pPr lvl="2">
              <a:buFont typeface="Arial" panose="020B0604020202020204" pitchFamily="34" charset="0"/>
              <a:buChar char="•"/>
            </a:pPr>
            <a:r>
              <a:rPr lang="en-US" dirty="0">
                <a:solidFill>
                  <a:schemeClr val="tx1"/>
                </a:solidFill>
              </a:rPr>
              <a:t>the right of families to be involved and how they can support their child’s learning.</a:t>
            </a:r>
          </a:p>
          <a:p>
            <a:r>
              <a:rPr lang="en-US" dirty="0">
                <a:solidFill>
                  <a:schemeClr val="tx1"/>
                </a:solidFill>
              </a:rPr>
              <a:t>For more information on Parent and Family Engagement Policies and the School-Parent Compact, see our tools within the </a:t>
            </a:r>
            <a:r>
              <a:rPr lang="en-US" i="1" dirty="0">
                <a:solidFill>
                  <a:schemeClr val="tx1"/>
                </a:solidFill>
              </a:rPr>
              <a:t>Parent and Family Engagement Resources</a:t>
            </a:r>
            <a:r>
              <a:rPr lang="en-US" dirty="0">
                <a:solidFill>
                  <a:schemeClr val="tx1"/>
                </a:solidFill>
              </a:rPr>
              <a:t> folder in </a:t>
            </a:r>
            <a:r>
              <a:rPr lang="en-US" dirty="0">
                <a:solidFill>
                  <a:schemeClr val="tx1"/>
                </a:solidFill>
                <a:hlinkClick r:id="rId4"/>
              </a:rPr>
              <a:t>TDOE Resources</a:t>
            </a:r>
            <a:r>
              <a:rPr lang="en-US" dirty="0">
                <a:solidFill>
                  <a:schemeClr val="tx1"/>
                </a:solidFill>
              </a:rPr>
              <a:t>.</a:t>
            </a:r>
          </a:p>
        </p:txBody>
      </p:sp>
      <p:sp>
        <p:nvSpPr>
          <p:cNvPr id="4" name="Slide Number Placeholder 3"/>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1597872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br>
              <a:rPr lang="en-US" dirty="0"/>
            </a:br>
            <a:r>
              <a:rPr lang="en-US" dirty="0"/>
              <a:t>Meeting Format</a:t>
            </a:r>
          </a:p>
        </p:txBody>
      </p:sp>
      <p:sp>
        <p:nvSpPr>
          <p:cNvPr id="3" name="Content Placeholder 2"/>
          <p:cNvSpPr>
            <a:spLocks noGrp="1"/>
          </p:cNvSpPr>
          <p:nvPr>
            <p:ph idx="1"/>
          </p:nvPr>
        </p:nvSpPr>
        <p:spPr>
          <a:xfrm>
            <a:off x="433633" y="1845733"/>
            <a:ext cx="11500701" cy="4423092"/>
          </a:xfrm>
        </p:spPr>
        <p:txBody>
          <a:bodyPr>
            <a:normAutofit/>
          </a:bodyPr>
          <a:lstStyle/>
          <a:p>
            <a:r>
              <a:rPr lang="en-US" dirty="0">
                <a:solidFill>
                  <a:schemeClr val="tx1"/>
                </a:solidFill>
              </a:rPr>
              <a:t>Schools may choose to format their annual meeting however they see fit, as long as all required information is covered.</a:t>
            </a:r>
          </a:p>
          <a:p>
            <a:r>
              <a:rPr lang="en-US" dirty="0">
                <a:solidFill>
                  <a:schemeClr val="tx1"/>
                </a:solidFill>
              </a:rPr>
              <a:t>Promising practice in family engagement suggests that setting aside time in meetings for </a:t>
            </a:r>
            <a:r>
              <a:rPr lang="en-US" b="1" dirty="0">
                <a:solidFill>
                  <a:schemeClr val="tx1"/>
                </a:solidFill>
              </a:rPr>
              <a:t>open discussion and collaboration with families </a:t>
            </a:r>
            <a:r>
              <a:rPr lang="en-US" dirty="0">
                <a:solidFill>
                  <a:schemeClr val="tx1"/>
                </a:solidFill>
              </a:rPr>
              <a:t>helps to strengthen relationships between school and home. </a:t>
            </a:r>
          </a:p>
          <a:p>
            <a:r>
              <a:rPr lang="en-US" dirty="0">
                <a:solidFill>
                  <a:schemeClr val="tx1"/>
                </a:solidFill>
              </a:rPr>
              <a:t>TDOE has created sample meeting protocols and agendas for the annual Title I meeting. Resources are available for: </a:t>
            </a:r>
          </a:p>
          <a:p>
            <a:pPr lvl="2">
              <a:buFont typeface="Arial" panose="020B0604020202020204" pitchFamily="34" charset="0"/>
              <a:buChar char="•"/>
            </a:pPr>
            <a:r>
              <a:rPr lang="en-US" dirty="0">
                <a:solidFill>
                  <a:schemeClr val="tx1"/>
                </a:solidFill>
              </a:rPr>
              <a:t>a </a:t>
            </a:r>
            <a:r>
              <a:rPr lang="en-US" dirty="0">
                <a:solidFill>
                  <a:schemeClr val="tx1"/>
                </a:solidFill>
                <a:hlinkClick r:id="rId3"/>
              </a:rPr>
              <a:t>traditional meeting format</a:t>
            </a:r>
            <a:r>
              <a:rPr lang="en-US" dirty="0">
                <a:solidFill>
                  <a:schemeClr val="tx1"/>
                </a:solidFill>
              </a:rPr>
              <a:t>, or</a:t>
            </a:r>
          </a:p>
          <a:p>
            <a:pPr lvl="2">
              <a:buFont typeface="Arial" panose="020B0604020202020204" pitchFamily="34" charset="0"/>
              <a:buChar char="•"/>
            </a:pPr>
            <a:r>
              <a:rPr lang="en-US" dirty="0">
                <a:solidFill>
                  <a:schemeClr val="tx1"/>
                </a:solidFill>
              </a:rPr>
              <a:t>a </a:t>
            </a:r>
            <a:r>
              <a:rPr lang="en-US" dirty="0">
                <a:solidFill>
                  <a:schemeClr val="tx1"/>
                </a:solidFill>
                <a:hlinkClick r:id="rId4"/>
              </a:rPr>
              <a:t>facilitated discussion format</a:t>
            </a:r>
            <a:r>
              <a:rPr lang="en-US" dirty="0">
                <a:solidFill>
                  <a:schemeClr val="tx1"/>
                </a:solidFill>
              </a:rPr>
              <a:t>. </a:t>
            </a:r>
          </a:p>
        </p:txBody>
      </p:sp>
      <p:sp>
        <p:nvSpPr>
          <p:cNvPr id="4" name="Slide Number Placeholder 3"/>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2324846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NOTE: </a:t>
            </a:r>
            <a:br>
              <a:rPr lang="en-US"/>
            </a:br>
            <a:r>
              <a:rPr lang="en-US"/>
              <a:t>Documenting Your Work</a:t>
            </a:r>
            <a:endParaRPr lang="en-US" dirty="0"/>
          </a:p>
        </p:txBody>
      </p:sp>
      <p:sp>
        <p:nvSpPr>
          <p:cNvPr id="3" name="Content Placeholder 2"/>
          <p:cNvSpPr>
            <a:spLocks noGrp="1"/>
          </p:cNvSpPr>
          <p:nvPr>
            <p:ph idx="1"/>
          </p:nvPr>
        </p:nvSpPr>
        <p:spPr/>
        <p:txBody>
          <a:bodyPr>
            <a:normAutofit/>
          </a:bodyPr>
          <a:lstStyle/>
          <a:p>
            <a:pPr>
              <a:buClr>
                <a:schemeClr val="tx1"/>
              </a:buClr>
            </a:pPr>
            <a:r>
              <a:rPr lang="en-US" b="1" dirty="0">
                <a:solidFill>
                  <a:srgbClr val="C00000"/>
                </a:solidFill>
              </a:rPr>
              <a:t>IMPORTANT</a:t>
            </a:r>
            <a:r>
              <a:rPr lang="en-US" dirty="0">
                <a:solidFill>
                  <a:schemeClr val="tx1"/>
                </a:solidFill>
              </a:rPr>
              <a:t> - Be sure to document that the meeting took place. Maintain an annual record of:</a:t>
            </a:r>
          </a:p>
          <a:p>
            <a:pPr marL="1138238" lvl="3" indent="-457200">
              <a:buFont typeface="+mj-lt"/>
              <a:buAutoNum type="arabicPeriod"/>
            </a:pPr>
            <a:r>
              <a:rPr lang="en-US" dirty="0">
                <a:solidFill>
                  <a:schemeClr val="tx1"/>
                </a:solidFill>
              </a:rPr>
              <a:t>meeting invitations and announcements (</a:t>
            </a:r>
            <a:r>
              <a:rPr lang="en-US" dirty="0">
                <a:solidFill>
                  <a:schemeClr val="tx1"/>
                </a:solidFill>
                <a:hlinkClick r:id="rId3"/>
              </a:rPr>
              <a:t>flyers</a:t>
            </a:r>
            <a:r>
              <a:rPr lang="en-US" dirty="0">
                <a:solidFill>
                  <a:schemeClr val="tx1"/>
                </a:solidFill>
              </a:rPr>
              <a:t>, emails, phone logs, etc.);</a:t>
            </a:r>
          </a:p>
          <a:p>
            <a:pPr marL="1138238" lvl="3" indent="-457200">
              <a:buFont typeface="+mj-lt"/>
              <a:buAutoNum type="arabicPeriod"/>
            </a:pPr>
            <a:r>
              <a:rPr lang="en-US" dirty="0">
                <a:solidFill>
                  <a:schemeClr val="tx1"/>
                </a:solidFill>
                <a:hlinkClick r:id="rId4"/>
              </a:rPr>
              <a:t>sign-in sheets </a:t>
            </a:r>
            <a:r>
              <a:rPr lang="en-US" dirty="0">
                <a:solidFill>
                  <a:schemeClr val="tx1"/>
                </a:solidFill>
              </a:rPr>
              <a:t>with date, time, name, and participant’s title;</a:t>
            </a:r>
          </a:p>
          <a:p>
            <a:pPr marL="1138238" lvl="3" indent="-457200">
              <a:buFont typeface="+mj-lt"/>
              <a:buAutoNum type="arabicPeriod"/>
            </a:pPr>
            <a:r>
              <a:rPr lang="en-US" dirty="0">
                <a:solidFill>
                  <a:schemeClr val="tx1"/>
                </a:solidFill>
              </a:rPr>
              <a:t>detailed meeting agendas; and</a:t>
            </a:r>
          </a:p>
          <a:p>
            <a:pPr marL="1138238" lvl="3" indent="-457200">
              <a:buFont typeface="+mj-lt"/>
              <a:buAutoNum type="arabicPeriod"/>
            </a:pPr>
            <a:r>
              <a:rPr lang="en-US" dirty="0">
                <a:solidFill>
                  <a:schemeClr val="tx1"/>
                </a:solidFill>
              </a:rPr>
              <a:t>minutes from the meeting, including suggestions and responses of families.</a:t>
            </a:r>
          </a:p>
          <a:p>
            <a:pPr lvl="1"/>
            <a:endParaRPr lang="en-US" dirty="0">
              <a:solidFill>
                <a:schemeClr val="tx1"/>
              </a:solidFill>
            </a:endParaRPr>
          </a:p>
          <a:p>
            <a:r>
              <a:rPr lang="en-US" dirty="0">
                <a:solidFill>
                  <a:schemeClr val="tx1"/>
                </a:solidFill>
              </a:rPr>
              <a:t>For samples of several of these documents, please see the Annual Title I Meeting resources within the </a:t>
            </a:r>
            <a:r>
              <a:rPr lang="en-US" i="1" dirty="0">
                <a:solidFill>
                  <a:schemeClr val="tx1"/>
                </a:solidFill>
              </a:rPr>
              <a:t>Parent and Family Engagement Resources </a:t>
            </a:r>
            <a:r>
              <a:rPr lang="en-US" dirty="0">
                <a:solidFill>
                  <a:schemeClr val="tx1"/>
                </a:solidFill>
              </a:rPr>
              <a:t>folder in </a:t>
            </a:r>
            <a:r>
              <a:rPr lang="en-US" dirty="0">
                <a:solidFill>
                  <a:schemeClr val="tx1"/>
                </a:solidFill>
                <a:hlinkClick r:id="rId5"/>
              </a:rPr>
              <a:t>TDOE Resources</a:t>
            </a:r>
            <a:r>
              <a:rPr lang="en-US" dirty="0">
                <a:solidFill>
                  <a:schemeClr val="tx1"/>
                </a:solidFill>
              </a:rPr>
              <a:t>.</a:t>
            </a:r>
          </a:p>
        </p:txBody>
      </p:sp>
      <p:sp>
        <p:nvSpPr>
          <p:cNvPr id="4" name="Slide Number Placeholder 3"/>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2956686667"/>
      </p:ext>
    </p:extLst>
  </p:cSld>
  <p:clrMapOvr>
    <a:masterClrMapping/>
  </p:clrMapOvr>
</p:sld>
</file>

<file path=ppt/theme/theme1.xml><?xml version="1.0" encoding="utf-8"?>
<a:theme xmlns:a="http://schemas.openxmlformats.org/drawingml/2006/main" name="Retrospect">
  <a:themeElements>
    <a:clrScheme name="Custom 2">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0070C0"/>
      </a:hlink>
      <a:folHlink>
        <a:srgbClr val="0070C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DD4C04616E81499BC0A04B6F1D12A7" ma:contentTypeVersion="19" ma:contentTypeDescription="Create a new document." ma:contentTypeScope="" ma:versionID="eaf7a17e59f3564e0fce5a526979a4bd">
  <xsd:schema xmlns:xsd="http://www.w3.org/2001/XMLSchema" xmlns:xs="http://www.w3.org/2001/XMLSchema" xmlns:p="http://schemas.microsoft.com/office/2006/metadata/properties" xmlns:ns2="380bb2a7-dd8a-42b6-b2e4-6f17bbf1b257" xmlns:ns3="88bc45f0-fb64-44cc-bf44-f9f8397c9796" targetNamespace="http://schemas.microsoft.com/office/2006/metadata/properties" ma:root="true" ma:fieldsID="b0b92e29ea299f45bb8049a5fb0bcdad" ns2:_="" ns3:_="">
    <xsd:import namespace="380bb2a7-dd8a-42b6-b2e4-6f17bbf1b257"/>
    <xsd:import namespace="88bc45f0-fb64-44cc-bf44-f9f8397c979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LengthInSecond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0bb2a7-dd8a-42b6-b2e4-6f17bbf1b2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2" nillable="true" ma:displayName="Length (seconds)"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ae4be1d-d524-4aa9-85d5-5e42c742cc32"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8bc45f0-fb64-44cc-bf44-f9f8397c979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886416a-45cc-4096-817a-620d5f31d47e}" ma:internalName="TaxCatchAll" ma:showField="CatchAllData" ma:web="88bc45f0-fb64-44cc-bf44-f9f8397c979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8bc45f0-fb64-44cc-bf44-f9f8397c9796" xsi:nil="true"/>
    <lcf76f155ced4ddcb4097134ff3c332f xmlns="380bb2a7-dd8a-42b6-b2e4-6f17bbf1b25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7C3CA1-62AF-4E3B-A6C8-FA974F28C0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0bb2a7-dd8a-42b6-b2e4-6f17bbf1b257"/>
    <ds:schemaRef ds:uri="88bc45f0-fb64-44cc-bf44-f9f8397c97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F9E0D1-48E2-4546-B1CB-85EEBAAABA5A}">
  <ds:schemaRefs>
    <ds:schemaRef ds:uri="88bc45f0-fb64-44cc-bf44-f9f8397c9796"/>
    <ds:schemaRef ds:uri="http://schemas.microsoft.com/office/infopath/2007/PartnerControls"/>
    <ds:schemaRef ds:uri="http://schemas.microsoft.com/office/2006/documentManagement/types"/>
    <ds:schemaRef ds:uri="http://purl.org/dc/terms/"/>
    <ds:schemaRef ds:uri="http://purl.org/dc/elements/1.1/"/>
    <ds:schemaRef ds:uri="380bb2a7-dd8a-42b6-b2e4-6f17bbf1b257"/>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35C94725-3295-4EEE-8D77-6F07404B78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9840</TotalTime>
  <Words>3730</Words>
  <Application>Microsoft Office PowerPoint</Application>
  <PresentationFormat>Widescreen</PresentationFormat>
  <Paragraphs>393</Paragraphs>
  <Slides>42</Slides>
  <Notes>35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Batang</vt:lpstr>
      <vt:lpstr>Arial</vt:lpstr>
      <vt:lpstr>Calibri</vt:lpstr>
      <vt:lpstr>Courier New</vt:lpstr>
      <vt:lpstr>Georgia</vt:lpstr>
      <vt:lpstr>Wingdings</vt:lpstr>
      <vt:lpstr>Retrospect</vt:lpstr>
      <vt:lpstr>Conducting the Annual Title I Meeting</vt:lpstr>
      <vt:lpstr>Slides 3-9</vt:lpstr>
      <vt:lpstr>NOTE:  How To Use This Template</vt:lpstr>
      <vt:lpstr>NOTE:  How To Use This Template</vt:lpstr>
      <vt:lpstr>NOTE:  How To Use This Template</vt:lpstr>
      <vt:lpstr>NOTE:  What is required?</vt:lpstr>
      <vt:lpstr>NOTE:  What is required?</vt:lpstr>
      <vt:lpstr>NOTE:  Meeting Format</vt:lpstr>
      <vt:lpstr>NOTE:  Documenting Your Work</vt:lpstr>
      <vt:lpstr>NOTE:  Keys To Success</vt:lpstr>
      <vt:lpstr>NOTE:  Keys To Success</vt:lpstr>
      <vt:lpstr>Slides 13-34</vt:lpstr>
      <vt:lpstr>[Insert school year]  Annual Title I &amp; Family Engagement Meeting</vt:lpstr>
      <vt:lpstr>Why are we here?</vt:lpstr>
      <vt:lpstr>What will I learn?</vt:lpstr>
      <vt:lpstr>What is a Title I school?</vt:lpstr>
      <vt:lpstr>What are my rights?</vt:lpstr>
      <vt:lpstr>What can Title I funds be used for?</vt:lpstr>
      <vt:lpstr>How does our school use Title I funds?</vt:lpstr>
      <vt:lpstr>What is the SIP?</vt:lpstr>
      <vt:lpstr>What are our schoolwide program goals?</vt:lpstr>
      <vt:lpstr>How is parent and family engagement funded?</vt:lpstr>
      <vt:lpstr>How is parent and family engagement funded?</vt:lpstr>
      <vt:lpstr>What is a Parent and Family Engagement Policy?</vt:lpstr>
      <vt:lpstr>What is a Parent and Family Engagement Policy?</vt:lpstr>
      <vt:lpstr>What is a School-Parent Compact?</vt:lpstr>
      <vt:lpstr>What is a School-Parent Compact?</vt:lpstr>
      <vt:lpstr>What curriculum does our school use?</vt:lpstr>
      <vt:lpstr>What tests will my child be taking?</vt:lpstr>
      <vt:lpstr>How can I be involved?</vt:lpstr>
      <vt:lpstr>How can I be involved?</vt:lpstr>
      <vt:lpstr>How can I be involved?</vt:lpstr>
      <vt:lpstr>Who can I contact for help?</vt:lpstr>
      <vt:lpstr>PowerPoint Presentation</vt:lpstr>
      <vt:lpstr>Slides 36-42</vt:lpstr>
      <vt:lpstr>What is our school’s designation status?</vt:lpstr>
      <vt:lpstr>What is the State Report Card?</vt:lpstr>
      <vt:lpstr>What is parent and family engagement?</vt:lpstr>
      <vt:lpstr>What is parent and family engagement?</vt:lpstr>
      <vt:lpstr>Table Activity</vt:lpstr>
      <vt:lpstr>What are the benefits of family engagement?</vt:lpstr>
      <vt:lpstr>Table Activity</vt:lpstr>
    </vt:vector>
  </TitlesOfParts>
  <Company>State of Tennessee Dept.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SCHOOL YEAR] Annual Title I &amp; Family Engagement Meeting</dc:title>
  <dc:creator>Brinn Obermiller</dc:creator>
  <cp:lastModifiedBy>Wendy Williams</cp:lastModifiedBy>
  <cp:revision>114</cp:revision>
  <dcterms:created xsi:type="dcterms:W3CDTF">2018-01-17T16:59:30Z</dcterms:created>
  <dcterms:modified xsi:type="dcterms:W3CDTF">2026-03-30T18:44:23Z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0x01010046DD4C04616E81499BC0A04B6F1D12A7</vt:lpwstr>
  </property>
  <property fmtid="{D5CDD505-2E9C-101B-9397-08002B2CF9AE}" pid="3" name="MediaServiceImageTags">
    <vt:lpwstr/>
  </property>
</Properties>
</file>