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7" r:id="rId3"/>
    <p:sldId id="259" r:id="rId4"/>
    <p:sldId id="265" r:id="rId5"/>
    <p:sldId id="272" r:id="rId6"/>
    <p:sldId id="261" r:id="rId7"/>
    <p:sldId id="273" r:id="rId8"/>
    <p:sldId id="262" r:id="rId9"/>
    <p:sldId id="274" r:id="rId10"/>
    <p:sldId id="270" r:id="rId11"/>
    <p:sldId id="275" r:id="rId12"/>
    <p:sldId id="276" r:id="rId13"/>
    <p:sldId id="277" r:id="rId14"/>
    <p:sldId id="268"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ana Harrington" initials="AH" lastIdx="1" clrIdx="0">
    <p:extLst>
      <p:ext uri="{19B8F6BF-5375-455C-9EA6-DF929625EA0E}">
        <p15:presenceInfo xmlns:p15="http://schemas.microsoft.com/office/powerpoint/2012/main" userId="S-1-5-21-2149558826-3324038498-27948981-3128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B365D"/>
    <a:srgbClr val="6E7073"/>
    <a:srgbClr val="CDCDCD"/>
    <a:srgbClr val="EEEEEE"/>
    <a:srgbClr val="174A7C"/>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3" autoAdjust="0"/>
    <p:restoredTop sz="75604" autoAdjust="0"/>
  </p:normalViewPr>
  <p:slideViewPr>
    <p:cSldViewPr>
      <p:cViewPr varScale="1">
        <p:scale>
          <a:sx n="51" d="100"/>
          <a:sy n="51" d="100"/>
        </p:scale>
        <p:origin x="165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70764A-B111-44B3-AE37-A9C6790043FE}" type="datetimeFigureOut">
              <a:rPr lang="en-US" smtClean="0"/>
              <a:t>10/16/2018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3C1CD0-D833-4B0D-BF33-74A8E63C0BDA}" type="slidenum">
              <a:rPr lang="en-US" smtClean="0"/>
              <a:t>‹#›</a:t>
            </a:fld>
            <a:endParaRPr lang="en-US"/>
          </a:p>
        </p:txBody>
      </p:sp>
    </p:spTree>
    <p:extLst>
      <p:ext uri="{BB962C8B-B14F-4D97-AF65-F5344CB8AC3E}">
        <p14:creationId xmlns:p14="http://schemas.microsoft.com/office/powerpoint/2010/main" val="209776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ngov.webex.com/tngov/j.php?MTID=m48c0bbbb1c4dfbdc2c1159ee93bfa9ec"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Webinar Information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Thursday at 9AM CT / 10AM ET</a:t>
            </a:r>
          </a:p>
          <a:p>
            <a:r>
              <a:rPr lang="en-US" sz="1200" kern="1200" dirty="0" smtClean="0">
                <a:solidFill>
                  <a:schemeClr val="tx1"/>
                </a:solidFill>
                <a:effectLst/>
                <a:latin typeface="+mn-lt"/>
                <a:ea typeface="+mn-ea"/>
                <a:cs typeface="+mn-cs"/>
              </a:rPr>
              <a:t>Access Link: </a:t>
            </a:r>
            <a:r>
              <a:rPr lang="en-US" sz="1200" u="sng" kern="1200" dirty="0" smtClean="0">
                <a:solidFill>
                  <a:schemeClr val="tx1"/>
                </a:solidFill>
                <a:effectLst/>
                <a:latin typeface="+mn-lt"/>
                <a:ea typeface="+mn-ea"/>
                <a:cs typeface="+mn-cs"/>
                <a:hlinkClick r:id="rId3"/>
              </a:rPr>
              <a:t>https://tngov.webex.com/tngov/j.php?MTID=m48c0bbbb1c4dfbdc2c1159ee93bfa9ec</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Dial In: 1-415-655-0003</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Access Code: 645 065 018</a:t>
            </a:r>
          </a:p>
          <a:p>
            <a:r>
              <a:rPr lang="en-US" sz="1200" kern="1200" dirty="0" smtClean="0">
                <a:solidFill>
                  <a:schemeClr val="tx1"/>
                </a:solidFill>
                <a:effectLst/>
                <a:latin typeface="+mn-lt"/>
                <a:ea typeface="+mn-ea"/>
                <a:cs typeface="+mn-cs"/>
              </a:rPr>
              <a:t>Meeting password: planning</a:t>
            </a:r>
          </a:p>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a:t>
            </a:fld>
            <a:endParaRPr lang="en-US"/>
          </a:p>
        </p:txBody>
      </p:sp>
    </p:spTree>
    <p:extLst>
      <p:ext uri="{BB962C8B-B14F-4D97-AF65-F5344CB8AC3E}">
        <p14:creationId xmlns:p14="http://schemas.microsoft.com/office/powerpoint/2010/main" val="921353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information will all be sent</a:t>
            </a:r>
            <a:r>
              <a:rPr lang="en-US" baseline="0" dirty="0" smtClean="0"/>
              <a:t> to district leaders when the live site is launched</a:t>
            </a:r>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6</a:t>
            </a:fld>
            <a:endParaRPr lang="en-US"/>
          </a:p>
        </p:txBody>
      </p:sp>
    </p:spTree>
    <p:extLst>
      <p:ext uri="{BB962C8B-B14F-4D97-AF65-F5344CB8AC3E}">
        <p14:creationId xmlns:p14="http://schemas.microsoft.com/office/powerpoint/2010/main" val="4117822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I am going to use the demo district as an</a:t>
            </a:r>
            <a:r>
              <a:rPr lang="en-US" baseline="0" dirty="0" smtClean="0"/>
              <a:t> example for how district views will appear</a:t>
            </a:r>
          </a:p>
          <a:p>
            <a:endParaRPr lang="en-US" baseline="0" dirty="0" smtClean="0"/>
          </a:p>
          <a:p>
            <a:pPr marL="171450" indent="-171450">
              <a:buFont typeface="Wingdings" panose="05000000000000000000" pitchFamily="2" charset="2"/>
              <a:buChar char="à"/>
            </a:pPr>
            <a:endParaRPr lang="en-US" sz="1200" b="0" i="0" kern="1200" dirty="0" smtClean="0">
              <a:solidFill>
                <a:schemeClr val="tx1"/>
              </a:solidFill>
              <a:effectLst/>
              <a:latin typeface="+mn-lt"/>
              <a:ea typeface="+mn-ea"/>
              <a:cs typeface="+mn-cs"/>
              <a:sym typeface="Wingdings" panose="05000000000000000000" pitchFamily="2" charset="2"/>
            </a:endParaRPr>
          </a:p>
          <a:p>
            <a:pPr marL="228600" indent="-228600">
              <a:buFont typeface="Wingdings" panose="05000000000000000000" pitchFamily="2" charset="2"/>
              <a:buAutoNum type="arabicPeriod"/>
            </a:pPr>
            <a:r>
              <a:rPr lang="en-US" sz="1200" b="0" i="0" kern="1200" baseline="0" dirty="0" smtClean="0">
                <a:solidFill>
                  <a:schemeClr val="tx1"/>
                </a:solidFill>
                <a:effectLst/>
                <a:latin typeface="+mn-lt"/>
                <a:ea typeface="+mn-ea"/>
                <a:cs typeface="+mn-cs"/>
                <a:sym typeface="Wingdings" panose="05000000000000000000" pitchFamily="2" charset="2"/>
              </a:rPr>
              <a:t>Provide high-level overview </a:t>
            </a:r>
          </a:p>
          <a:p>
            <a:pPr marL="228600" indent="-228600">
              <a:buFont typeface="Wingdings" panose="05000000000000000000" pitchFamily="2" charset="2"/>
              <a:buAutoNum type="arabicPeriod"/>
            </a:pPr>
            <a:r>
              <a:rPr lang="en-US" sz="1200" b="0" i="0" kern="1200" baseline="0" dirty="0" smtClean="0">
                <a:solidFill>
                  <a:schemeClr val="tx1"/>
                </a:solidFill>
                <a:effectLst/>
                <a:latin typeface="+mn-lt"/>
                <a:ea typeface="+mn-ea"/>
                <a:cs typeface="+mn-cs"/>
                <a:sym typeface="Wingdings" panose="05000000000000000000" pitchFamily="2" charset="2"/>
              </a:rPr>
              <a:t>Walk through each page</a:t>
            </a:r>
          </a:p>
        </p:txBody>
      </p:sp>
      <p:sp>
        <p:nvSpPr>
          <p:cNvPr id="4" name="Slide Number Placeholder 3"/>
          <p:cNvSpPr>
            <a:spLocks noGrp="1"/>
          </p:cNvSpPr>
          <p:nvPr>
            <p:ph type="sldNum" sz="quarter" idx="10"/>
          </p:nvPr>
        </p:nvSpPr>
        <p:spPr/>
        <p:txBody>
          <a:bodyPr/>
          <a:lstStyle/>
          <a:p>
            <a:fld id="{EF3C1CD0-D833-4B0D-BF33-74A8E63C0BDA}" type="slidenum">
              <a:rPr lang="en-US" smtClean="0"/>
              <a:t>8</a:t>
            </a:fld>
            <a:endParaRPr lang="en-US"/>
          </a:p>
        </p:txBody>
      </p:sp>
    </p:spTree>
    <p:extLst>
      <p:ext uri="{BB962C8B-B14F-4D97-AF65-F5344CB8AC3E}">
        <p14:creationId xmlns:p14="http://schemas.microsoft.com/office/powerpoint/2010/main" val="3772853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Login Information:</a:t>
            </a:r>
          </a:p>
          <a:p>
            <a:r>
              <a:rPr lang="en-US" baseline="0" dirty="0" smtClean="0"/>
              <a:t>Demo-district</a:t>
            </a:r>
          </a:p>
          <a:p>
            <a:r>
              <a:rPr lang="en-US" sz="1200" b="0" i="0" kern="1200" dirty="0" smtClean="0">
                <a:solidFill>
                  <a:schemeClr val="tx1"/>
                </a:solidFill>
                <a:effectLst/>
                <a:latin typeface="+mn-lt"/>
                <a:ea typeface="+mn-ea"/>
                <a:cs typeface="+mn-cs"/>
              </a:rPr>
              <a:t>6KCKJ8RW2S</a:t>
            </a:r>
          </a:p>
          <a:p>
            <a:pPr marL="171450" indent="-171450">
              <a:buFont typeface="Wingdings" panose="05000000000000000000" pitchFamily="2" charset="2"/>
              <a:buChar char="à"/>
            </a:pPr>
            <a:r>
              <a:rPr lang="en-US" sz="1200" b="0" i="0" kern="1200" dirty="0" smtClean="0">
                <a:solidFill>
                  <a:schemeClr val="tx1"/>
                </a:solidFill>
                <a:effectLst/>
                <a:latin typeface="+mn-lt"/>
                <a:ea typeface="+mn-ea"/>
                <a:cs typeface="+mn-cs"/>
                <a:sym typeface="Wingdings" panose="05000000000000000000" pitchFamily="2" charset="2"/>
              </a:rPr>
              <a:t>Select Demo District</a:t>
            </a:r>
          </a:p>
          <a:p>
            <a:pPr marL="171450" indent="-171450">
              <a:buFont typeface="Wingdings" panose="05000000000000000000" pitchFamily="2" charset="2"/>
              <a:buChar char="à"/>
            </a:pPr>
            <a:endParaRPr lang="en-US" sz="1200" b="0" i="0" kern="1200" dirty="0" smtClean="0">
              <a:solidFill>
                <a:schemeClr val="tx1"/>
              </a:solidFill>
              <a:effectLst/>
              <a:latin typeface="+mn-lt"/>
              <a:ea typeface="+mn-ea"/>
              <a:cs typeface="+mn-cs"/>
              <a:sym typeface="Wingdings" panose="05000000000000000000" pitchFamily="2" charset="2"/>
            </a:endParaRPr>
          </a:p>
          <a:p>
            <a:pPr marL="171450" indent="-171450">
              <a:buFont typeface="Wingdings" panose="05000000000000000000" pitchFamily="2" charset="2"/>
              <a:buChar char="à"/>
            </a:pPr>
            <a:endParaRPr lang="en-US" sz="1200" b="0" i="0" kern="1200" dirty="0" smtClean="0">
              <a:solidFill>
                <a:schemeClr val="tx1"/>
              </a:solidFill>
              <a:effectLst/>
              <a:latin typeface="+mn-lt"/>
              <a:ea typeface="+mn-ea"/>
              <a:cs typeface="+mn-cs"/>
              <a:sym typeface="Wingdings" panose="05000000000000000000" pitchFamily="2" charset="2"/>
            </a:endParaRPr>
          </a:p>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12</a:t>
            </a:fld>
            <a:endParaRPr lang="en-US"/>
          </a:p>
        </p:txBody>
      </p:sp>
    </p:spTree>
    <p:extLst>
      <p:ext uri="{BB962C8B-B14F-4D97-AF65-F5344CB8AC3E}">
        <p14:creationId xmlns:p14="http://schemas.microsoft.com/office/powerpoint/2010/main" val="11773377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7" name="Rectangle 6"/>
          <p:cNvSpPr/>
          <p:nvPr userDrawn="1"/>
        </p:nvSpPr>
        <p:spPr>
          <a:xfrm>
            <a:off x="-2406" y="35052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4522787"/>
            <a:ext cx="7772400" cy="708025"/>
          </a:xfrm>
        </p:spPr>
        <p:txBody>
          <a:bodyPr>
            <a:noAutofit/>
          </a:bodyPr>
          <a:lstStyle>
            <a:lvl1pPr algn="ctr">
              <a:defRPr sz="4200" b="1" baseline="0">
                <a:latin typeface="Georgia" panose="02040502050405020303" pitchFamily="18" charset="0"/>
              </a:defRPr>
            </a:lvl1pPr>
          </a:lstStyle>
          <a:p>
            <a:r>
              <a:rPr lang="en-US" dirty="0" smtClean="0"/>
              <a:t>Insert Presentation Title</a:t>
            </a:r>
            <a:endParaRPr lang="en-US" dirty="0"/>
          </a:p>
        </p:txBody>
      </p:sp>
      <p:sp>
        <p:nvSpPr>
          <p:cNvPr id="3" name="Subtitle 2"/>
          <p:cNvSpPr>
            <a:spLocks noGrp="1"/>
          </p:cNvSpPr>
          <p:nvPr>
            <p:ph type="subTitle" idx="1" hasCustomPrompt="1"/>
          </p:nvPr>
        </p:nvSpPr>
        <p:spPr>
          <a:xfrm>
            <a:off x="685801" y="6390274"/>
            <a:ext cx="7772399" cy="325851"/>
          </a:xfrm>
        </p:spPr>
        <p:txBody>
          <a:bodyPr>
            <a:noAutofit/>
          </a:bodyPr>
          <a:lstStyle>
            <a:lvl1pPr marL="0" indent="0" algn="ctr">
              <a:buNone/>
              <a:defRPr sz="1600" baseline="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 Job Title | Team/Office/Division Name | Date</a:t>
            </a:r>
            <a:endParaRPr lang="en-US" dirty="0"/>
          </a:p>
        </p:txBody>
      </p:sp>
      <p:pic>
        <p:nvPicPr>
          <p:cNvPr id="2050"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130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04800" y="228600"/>
            <a:ext cx="8305800" cy="914400"/>
          </a:xfrm>
        </p:spPr>
        <p:txBody>
          <a:bodyPr/>
          <a:lstStyle>
            <a:lvl1pPr>
              <a:defRPr baseline="0">
                <a:latin typeface="Georgia" panose="02040502050405020303" pitchFamily="18" charset="0"/>
              </a:defRPr>
            </a:lvl1pPr>
          </a:lstStyle>
          <a:p>
            <a:r>
              <a:rPr lang="en-US" dirty="0" smtClean="0"/>
              <a:t>Insert Slide Heading </a:t>
            </a:r>
            <a:endParaRPr lang="en-US" dirty="0"/>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2027024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04800" y="1295400"/>
            <a:ext cx="4114800" cy="4525963"/>
          </a:xfrm>
        </p:spPr>
        <p:txBody>
          <a:bodyPr/>
          <a:lstStyle>
            <a:lvl1pPr>
              <a:defRPr sz="2200" baseline="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9" name="Rectangle 8"/>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04800" y="228600"/>
            <a:ext cx="8305800" cy="914400"/>
          </a:xfrm>
        </p:spPr>
        <p:txBody>
          <a:bodyPr/>
          <a:lstStyle>
            <a:lvl1pPr>
              <a:defRPr>
                <a:latin typeface="Georgia" panose="02040502050405020303" pitchFamily="18" charset="0"/>
              </a:defRPr>
            </a:lvl1pPr>
          </a:lstStyle>
          <a:p>
            <a:r>
              <a:rPr lang="en-US" dirty="0" smtClean="0"/>
              <a:t>Insert Slide Heading</a:t>
            </a:r>
            <a:endParaRPr lang="en-US" dirty="0"/>
          </a:p>
        </p:txBody>
      </p:sp>
      <p:sp>
        <p:nvSpPr>
          <p:cNvPr id="10" name="Content Placeholder 2"/>
          <p:cNvSpPr>
            <a:spLocks noGrp="1"/>
          </p:cNvSpPr>
          <p:nvPr>
            <p:ph sz="half" idx="13" hasCustomPrompt="1"/>
          </p:nvPr>
        </p:nvSpPr>
        <p:spPr>
          <a:xfrm>
            <a:off x="4495800" y="1295400"/>
            <a:ext cx="4114800" cy="4525963"/>
          </a:xfrm>
        </p:spPr>
        <p:txBody>
          <a:bodyPr/>
          <a:lstStyle>
            <a:lvl1pPr>
              <a:defRPr sz="220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11" name="Rectangle 10"/>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13"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9295927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ransition Slide">
    <p:spTree>
      <p:nvGrpSpPr>
        <p:cNvPr id="1" name=""/>
        <p:cNvGrpSpPr/>
        <p:nvPr/>
      </p:nvGrpSpPr>
      <p:grpSpPr>
        <a:xfrm>
          <a:off x="0" y="0"/>
          <a:ext cx="0" cy="0"/>
          <a:chOff x="0" y="0"/>
          <a:chExt cx="0" cy="0"/>
        </a:xfrm>
      </p:grpSpPr>
      <p:sp>
        <p:nvSpPr>
          <p:cNvPr id="8" name="Rectangle 7"/>
          <p:cNvSpPr/>
          <p:nvPr userDrawn="1"/>
        </p:nvSpPr>
        <p:spPr>
          <a:xfrm>
            <a:off x="3191435" y="3810000"/>
            <a:ext cx="5952565" cy="2438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3429000" y="4038600"/>
            <a:ext cx="5562600" cy="2019300"/>
          </a:xfrm>
        </p:spPr>
        <p:txBody>
          <a:bodyPr>
            <a:normAutofit/>
          </a:bodyPr>
          <a:lstStyle>
            <a:lvl1pPr algn="r">
              <a:defRPr sz="3800" baseline="0">
                <a:latin typeface="Georgia" panose="02040502050405020303" pitchFamily="18" charset="0"/>
              </a:defRPr>
            </a:lvl1pPr>
          </a:lstStyle>
          <a:p>
            <a:r>
              <a:rPr lang="en-US" dirty="0" smtClean="0"/>
              <a:t>Insert Section Heading</a:t>
            </a:r>
            <a:endParaRPr lang="en-US" dirty="0"/>
          </a:p>
        </p:txBody>
      </p:sp>
      <p:pic>
        <p:nvPicPr>
          <p:cNvPr id="1026" name="Picture 2" descr="C:\Users\CA19029\Documents\Brand and Style Rollout\Updated dept logo\TN Dept of Education ColorPMS -«.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1350"/>
          <a:stretch/>
        </p:blipFill>
        <p:spPr bwMode="auto">
          <a:xfrm>
            <a:off x="818180" y="3810000"/>
            <a:ext cx="238222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8770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Slide with Gray Bar">
    <p:spTree>
      <p:nvGrpSpPr>
        <p:cNvPr id="1" name=""/>
        <p:cNvGrpSpPr/>
        <p:nvPr/>
      </p:nvGrpSpPr>
      <p:grpSpPr>
        <a:xfrm>
          <a:off x="0" y="0"/>
          <a:ext cx="0" cy="0"/>
          <a:chOff x="0" y="0"/>
          <a:chExt cx="0" cy="0"/>
        </a:xfrm>
      </p:grpSpPr>
      <p:sp>
        <p:nvSpPr>
          <p:cNvPr id="5" name="Rectangle 4"/>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4326681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with Heading Bar">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8" name="Rectangle 7"/>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304800" y="228600"/>
            <a:ext cx="8305800" cy="914400"/>
          </a:xfrm>
        </p:spPr>
        <p:txBody>
          <a:bodyPr/>
          <a:lstStyle>
            <a:lvl1pPr>
              <a:defRPr/>
            </a:lvl1pPr>
          </a:lstStyle>
          <a:p>
            <a:r>
              <a:rPr lang="en-US" dirty="0" smtClean="0"/>
              <a:t>Insert Slide Heading</a:t>
            </a:r>
            <a:endParaRPr lang="en-US" dirty="0"/>
          </a:p>
        </p:txBody>
      </p:sp>
      <p:sp>
        <p:nvSpPr>
          <p:cNvPr id="5"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Tree>
    <p:extLst>
      <p:ext uri="{BB962C8B-B14F-4D97-AF65-F5344CB8AC3E}">
        <p14:creationId xmlns:p14="http://schemas.microsoft.com/office/powerpoint/2010/main" val="2009764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75989937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Presenter Name, Job Title, Team/Office/Division Name</a:t>
            </a:r>
          </a:p>
          <a:p>
            <a:pPr lvl="1"/>
            <a:r>
              <a:rPr lang="en-US" dirty="0" smtClean="0"/>
              <a:t>Email Address</a:t>
            </a:r>
          </a:p>
          <a:p>
            <a:pPr lvl="1"/>
            <a:r>
              <a:rPr lang="en-US" dirty="0" smtClean="0"/>
              <a:t>Phone Number</a:t>
            </a:r>
          </a:p>
          <a:p>
            <a:pPr lvl="0"/>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4" name="TextBox 3"/>
          <p:cNvSpPr txBox="1"/>
          <p:nvPr userDrawn="1"/>
        </p:nvSpPr>
        <p:spPr>
          <a:xfrm>
            <a:off x="304800" y="405825"/>
            <a:ext cx="8382000" cy="584775"/>
          </a:xfrm>
          <a:prstGeom prst="rect">
            <a:avLst/>
          </a:prstGeom>
          <a:noFill/>
        </p:spPr>
        <p:txBody>
          <a:bodyPr wrap="square" rtlCol="0">
            <a:spAutoFit/>
          </a:bodyPr>
          <a:lstStyle/>
          <a:p>
            <a:r>
              <a:rPr lang="en-US" sz="3200" b="1" dirty="0" smtClean="0">
                <a:solidFill>
                  <a:schemeClr val="bg1"/>
                </a:solidFill>
                <a:latin typeface="+mj-lt"/>
              </a:rPr>
              <a:t>Contact Information</a:t>
            </a:r>
            <a:endParaRPr lang="en-US" sz="3200" b="1" dirty="0">
              <a:solidFill>
                <a:schemeClr val="bg1"/>
              </a:solidFill>
              <a:latin typeface="+mj-lt"/>
            </a:endParaRPr>
          </a:p>
        </p:txBody>
      </p:sp>
    </p:spTree>
    <p:extLst>
      <p:ext uri="{BB962C8B-B14F-4D97-AF65-F5344CB8AC3E}">
        <p14:creationId xmlns:p14="http://schemas.microsoft.com/office/powerpoint/2010/main" val="245575329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6" name="Rectangle 5"/>
          <p:cNvSpPr/>
          <p:nvPr userDrawn="1"/>
        </p:nvSpPr>
        <p:spPr>
          <a:xfrm>
            <a:off x="-2406" y="34290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txBox="1">
            <a:spLocks/>
          </p:cNvSpPr>
          <p:nvPr userDrawn="1"/>
        </p:nvSpPr>
        <p:spPr>
          <a:xfrm>
            <a:off x="608397" y="3898900"/>
            <a:ext cx="7924800" cy="180339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i="1" dirty="0" smtClean="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rPr>
              <a:t>Districts and schools in Tennessee will exemplify excellence and equity such that all students are equipped with the knowledge and skills to successfully embark on their chosen path in life.</a:t>
            </a:r>
            <a:endParaRPr lang="en-US" sz="2600" b="1" i="1" dirty="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endParaRPr>
          </a:p>
        </p:txBody>
      </p:sp>
      <p:sp>
        <p:nvSpPr>
          <p:cNvPr id="13" name="Text Placeholder 2"/>
          <p:cNvSpPr txBox="1">
            <a:spLocks/>
          </p:cNvSpPr>
          <p:nvPr userDrawn="1"/>
        </p:nvSpPr>
        <p:spPr>
          <a:xfrm>
            <a:off x="0" y="6172200"/>
            <a:ext cx="9144000" cy="482601"/>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smtClean="0">
                <a:solidFill>
                  <a:srgbClr val="1B365D"/>
                </a:solidFill>
                <a:latin typeface="Arial" panose="020B0604020202020204" pitchFamily="34" charset="0"/>
                <a:cs typeface="Arial" panose="020B0604020202020204" pitchFamily="34" charset="0"/>
              </a:rPr>
              <a:t>Excellence | Optimism | Judgment | Courage | Teamwork</a:t>
            </a:r>
            <a:endParaRPr lang="en-US" sz="2400" b="1" dirty="0">
              <a:solidFill>
                <a:srgbClr val="1B365D"/>
              </a:solidFill>
              <a:latin typeface="Arial" panose="020B0604020202020204" pitchFamily="34" charset="0"/>
              <a:cs typeface="Arial" panose="020B0604020202020204" pitchFamily="34" charset="0"/>
            </a:endParaRPr>
          </a:p>
        </p:txBody>
      </p:sp>
      <p:pic>
        <p:nvPicPr>
          <p:cNvPr id="14"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8895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7"/>
            <a:ext cx="8305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381000" y="228600"/>
            <a:ext cx="8305800" cy="9144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905426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9" r:id="rId4"/>
    <p:sldLayoutId id="2147483655" r:id="rId5"/>
    <p:sldLayoutId id="2147483658" r:id="rId6"/>
    <p:sldLayoutId id="2147483662" r:id="rId7"/>
    <p:sldLayoutId id="2147483663" r:id="rId8"/>
    <p:sldLayoutId id="2147483660" r:id="rId9"/>
  </p:sldLayoutIdLst>
  <p:timing>
    <p:tnLst>
      <p:par>
        <p:cTn id="1" dur="indefinite" restart="never" nodeType="tmRoot"/>
      </p:par>
    </p:tnLst>
  </p:timing>
  <p:hf hdr="0" ftr="0" dt="0"/>
  <p:txStyles>
    <p:titleStyle>
      <a:lvl1pPr algn="l" defTabSz="914400" rtl="0" eaLnBrk="1" latinLnBrk="0" hangingPunct="1">
        <a:spcBef>
          <a:spcPct val="0"/>
        </a:spcBef>
        <a:buNone/>
        <a:defRPr sz="3200" b="1" kern="1200">
          <a:solidFill>
            <a:schemeClr val="bg1"/>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Clr>
          <a:srgbClr val="EE3524"/>
        </a:buClr>
        <a:buFont typeface="Wingdings" panose="05000000000000000000" pitchFamily="2" charset="2"/>
        <a:buChar char="§"/>
        <a:defRPr sz="2400" kern="1200">
          <a:solidFill>
            <a:schemeClr val="accent1"/>
          </a:solidFill>
          <a:latin typeface="Arial" panose="020B0604020202020204" pitchFamily="34" charset="0"/>
          <a:ea typeface="Open Sans" panose="020B0606030504020204" pitchFamily="34" charset="0"/>
          <a:cs typeface="Arial" panose="020B0604020202020204" pitchFamily="34" charset="0"/>
        </a:defRPr>
      </a:lvl1pPr>
      <a:lvl2pPr marL="742950" indent="-285750" algn="l" defTabSz="914400" rtl="0" eaLnBrk="1" latinLnBrk="0" hangingPunct="1">
        <a:spcBef>
          <a:spcPct val="20000"/>
        </a:spcBef>
        <a:buClr>
          <a:srgbClr val="EE3524"/>
        </a:buClr>
        <a:buFont typeface="Arial" panose="020B0604020202020204" pitchFamily="34" charset="0"/>
        <a:buChar char="–"/>
        <a:defRPr sz="2200" kern="1200">
          <a:solidFill>
            <a:schemeClr val="accent1"/>
          </a:solidFill>
          <a:latin typeface="Arial" panose="020B0604020202020204" pitchFamily="34" charset="0"/>
          <a:ea typeface="Open Sans" panose="020B0606030504020204" pitchFamily="34" charset="0"/>
          <a:cs typeface="Arial" panose="020B0604020202020204" pitchFamily="34" charset="0"/>
        </a:defRPr>
      </a:lvl2pPr>
      <a:lvl3pPr marL="1143000" indent="-228600" algn="l" defTabSz="914400" rtl="0" eaLnBrk="1" latinLnBrk="0" hangingPunct="1">
        <a:spcBef>
          <a:spcPct val="20000"/>
        </a:spcBef>
        <a:buClr>
          <a:srgbClr val="EE3524"/>
        </a:buClr>
        <a:buFont typeface="Arial" panose="020B0604020202020204" pitchFamily="34" charset="0"/>
        <a:buChar char="•"/>
        <a:defRPr sz="2000" kern="1200">
          <a:solidFill>
            <a:schemeClr val="accent1"/>
          </a:solidFill>
          <a:latin typeface="Arial" panose="020B0604020202020204" pitchFamily="34" charset="0"/>
          <a:ea typeface="Open Sans" panose="020B0606030504020204" pitchFamily="34" charset="0"/>
          <a:cs typeface="Arial" panose="020B0604020202020204" pitchFamily="34" charset="0"/>
        </a:defRPr>
      </a:lvl3pPr>
      <a:lvl4pPr marL="1600200" indent="-228600" algn="l" defTabSz="914400" rtl="0" eaLnBrk="1" latinLnBrk="0" hangingPunct="1">
        <a:spcBef>
          <a:spcPct val="20000"/>
        </a:spcBef>
        <a:buClr>
          <a:srgbClr val="EE3524"/>
        </a:buClr>
        <a:buFont typeface="Courier New" panose="02070309020205020404" pitchFamily="49" charset="0"/>
        <a:buChar char="o"/>
        <a:defRPr sz="1800" kern="1200">
          <a:solidFill>
            <a:schemeClr val="accent1"/>
          </a:solidFill>
          <a:latin typeface="Arial" panose="020B0604020202020204" pitchFamily="34" charset="0"/>
          <a:ea typeface="Open Sans" panose="020B0606030504020204" pitchFamily="34" charset="0"/>
          <a:cs typeface="Arial" panose="020B0604020202020204" pitchFamily="34" charset="0"/>
        </a:defRPr>
      </a:lvl4pPr>
      <a:lvl5pPr marL="2057400" indent="-228600" algn="l" defTabSz="914400" rtl="0" eaLnBrk="1" latinLnBrk="0" hangingPunct="1">
        <a:spcBef>
          <a:spcPct val="20000"/>
        </a:spcBef>
        <a:buClr>
          <a:srgbClr val="EE3524"/>
        </a:buClr>
        <a:buFont typeface="Arial" panose="020B0604020202020204" pitchFamily="34" charset="0"/>
        <a:buChar char="»"/>
        <a:defRPr sz="1600" kern="1200">
          <a:solidFill>
            <a:schemeClr val="accent1"/>
          </a:solidFill>
          <a:latin typeface="Arial" panose="020B0604020202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tdoe-plan-demo.us1.eldarioncloud.com/account/login/?nex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tneducation.ne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dplan.tn.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DT.Support@tn.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ePlan.Help@tn.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err="1" smtClean="0"/>
              <a:t>InformTN</a:t>
            </a:r>
            <a:r>
              <a:rPr lang="en-US" sz="4000" dirty="0" smtClean="0"/>
              <a:t> Weekly Webinar Series </a:t>
            </a:r>
            <a:br>
              <a:rPr lang="en-US" sz="4000" dirty="0" smtClean="0"/>
            </a:br>
            <a:r>
              <a:rPr lang="en-US" sz="2800" dirty="0" smtClean="0"/>
              <a:t>Week 2: Landing Page, Explore Data, and Analyze Needs</a:t>
            </a:r>
            <a:endParaRPr lang="en-US" sz="3600" dirty="0"/>
          </a:p>
        </p:txBody>
      </p:sp>
      <p:sp>
        <p:nvSpPr>
          <p:cNvPr id="3" name="Subtitle 2"/>
          <p:cNvSpPr>
            <a:spLocks noGrp="1"/>
          </p:cNvSpPr>
          <p:nvPr>
            <p:ph type="subTitle" idx="1"/>
          </p:nvPr>
        </p:nvSpPr>
        <p:spPr/>
        <p:txBody>
          <a:bodyPr/>
          <a:lstStyle/>
          <a:p>
            <a:r>
              <a:rPr lang="en-US" dirty="0" smtClean="0"/>
              <a:t>Shelby Buono | Director of Data Use | Fall 2018</a:t>
            </a:r>
            <a:endParaRPr lang="en-US" dirty="0"/>
          </a:p>
        </p:txBody>
      </p:sp>
    </p:spTree>
    <p:extLst>
      <p:ext uri="{BB962C8B-B14F-4D97-AF65-F5344CB8AC3E}">
        <p14:creationId xmlns:p14="http://schemas.microsoft.com/office/powerpoint/2010/main" val="3534085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10</a:t>
            </a:fld>
            <a:endParaRPr lang="en-US" dirty="0"/>
          </a:p>
        </p:txBody>
      </p:sp>
    </p:spTree>
    <p:extLst>
      <p:ext uri="{BB962C8B-B14F-4D97-AF65-F5344CB8AC3E}">
        <p14:creationId xmlns:p14="http://schemas.microsoft.com/office/powerpoint/2010/main" val="2448236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Deep Dive</a:t>
            </a:r>
            <a:endParaRPr lang="en-US" dirty="0"/>
          </a:p>
        </p:txBody>
      </p:sp>
    </p:spTree>
    <p:extLst>
      <p:ext uri="{BB962C8B-B14F-4D97-AF65-F5344CB8AC3E}">
        <p14:creationId xmlns:p14="http://schemas.microsoft.com/office/powerpoint/2010/main" val="14989731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Deep Dives</a:t>
            </a:r>
          </a:p>
          <a:p>
            <a:pPr lvl="1"/>
            <a:r>
              <a:rPr lang="en-US" dirty="0"/>
              <a:t>Landing Page</a:t>
            </a:r>
          </a:p>
          <a:p>
            <a:pPr lvl="1"/>
            <a:r>
              <a:rPr lang="en-US" dirty="0"/>
              <a:t>Explore Data</a:t>
            </a:r>
          </a:p>
          <a:p>
            <a:pPr lvl="1"/>
            <a:r>
              <a:rPr lang="en-US" dirty="0"/>
              <a:t>Analyze Needs</a:t>
            </a:r>
          </a:p>
          <a:p>
            <a:pPr marL="457200" lvl="1" indent="0">
              <a:buNone/>
            </a:pPr>
            <a:endParaRPr lang="en-US" dirty="0" smtClean="0"/>
          </a:p>
          <a:p>
            <a:r>
              <a:rPr lang="en-US" dirty="0" smtClean="0"/>
              <a:t>Open </a:t>
            </a:r>
            <a:r>
              <a:rPr lang="en-US" dirty="0" err="1"/>
              <a:t>InformTN</a:t>
            </a:r>
            <a:r>
              <a:rPr lang="en-US" dirty="0"/>
              <a:t> Demo </a:t>
            </a:r>
            <a:r>
              <a:rPr lang="en-US" dirty="0">
                <a:hlinkClick r:id="rId3"/>
              </a:rPr>
              <a:t>here</a:t>
            </a:r>
            <a:endParaRPr lang="en-US" dirty="0"/>
          </a:p>
          <a:p>
            <a:endParaRPr lang="en-US" dirty="0"/>
          </a:p>
        </p:txBody>
      </p:sp>
      <p:sp>
        <p:nvSpPr>
          <p:cNvPr id="3" name="Title 2"/>
          <p:cNvSpPr>
            <a:spLocks noGrp="1"/>
          </p:cNvSpPr>
          <p:nvPr>
            <p:ph type="title"/>
          </p:nvPr>
        </p:nvSpPr>
        <p:spPr/>
        <p:txBody>
          <a:bodyPr/>
          <a:lstStyle/>
          <a:p>
            <a:r>
              <a:rPr lang="en-US" dirty="0" smtClean="0"/>
              <a:t>Deep Dive Topics</a:t>
            </a:r>
            <a:endParaRPr lang="en-US" dirty="0"/>
          </a:p>
        </p:txBody>
      </p:sp>
    </p:spTree>
    <p:extLst>
      <p:ext uri="{BB962C8B-B14F-4D97-AF65-F5344CB8AC3E}">
        <p14:creationId xmlns:p14="http://schemas.microsoft.com/office/powerpoint/2010/main" val="2643252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13</a:t>
            </a:fld>
            <a:endParaRPr lang="en-US" dirty="0"/>
          </a:p>
        </p:txBody>
      </p:sp>
    </p:spTree>
    <p:extLst>
      <p:ext uri="{BB962C8B-B14F-4D97-AF65-F5344CB8AC3E}">
        <p14:creationId xmlns:p14="http://schemas.microsoft.com/office/powerpoint/2010/main" val="264972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Additional Information</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14</a:t>
            </a:fld>
            <a:endParaRPr lang="en-US" dirty="0"/>
          </a:p>
        </p:txBody>
      </p:sp>
    </p:spTree>
    <p:extLst>
      <p:ext uri="{BB962C8B-B14F-4D97-AF65-F5344CB8AC3E}">
        <p14:creationId xmlns:p14="http://schemas.microsoft.com/office/powerpoint/2010/main" val="3000024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Available resources</a:t>
            </a:r>
          </a:p>
          <a:p>
            <a:pPr lvl="1"/>
            <a:r>
              <a:rPr lang="en-US" dirty="0" smtClean="0"/>
              <a:t>All webinars will be recorded and posted to </a:t>
            </a:r>
            <a:r>
              <a:rPr lang="en-US" dirty="0" err="1" smtClean="0"/>
              <a:t>ePlan</a:t>
            </a:r>
            <a:r>
              <a:rPr lang="en-US" dirty="0" smtClean="0"/>
              <a:t> and the state planning website for future review</a:t>
            </a:r>
          </a:p>
          <a:p>
            <a:pPr lvl="1"/>
            <a:r>
              <a:rPr lang="en-US" i="1" dirty="0" err="1" smtClean="0"/>
              <a:t>InformTN</a:t>
            </a:r>
            <a:r>
              <a:rPr lang="en-US" i="1" dirty="0" smtClean="0"/>
              <a:t> Technical User Guide</a:t>
            </a:r>
          </a:p>
          <a:p>
            <a:pPr lvl="2"/>
            <a:r>
              <a:rPr lang="en-US" dirty="0" smtClean="0"/>
              <a:t>The document </a:t>
            </a:r>
            <a:r>
              <a:rPr lang="en-US" dirty="0"/>
              <a:t>provides key information on the contents and functionality of the new component and technical guidance for navigating through the tool. </a:t>
            </a:r>
            <a:endParaRPr lang="en-US" i="1" dirty="0"/>
          </a:p>
          <a:p>
            <a:r>
              <a:rPr lang="en-US" dirty="0"/>
              <a:t>Future webinar </a:t>
            </a:r>
            <a:r>
              <a:rPr lang="en-US" dirty="0" smtClean="0"/>
              <a:t>topics</a:t>
            </a:r>
          </a:p>
          <a:p>
            <a:pPr lvl="1"/>
            <a:r>
              <a:rPr lang="en-US" i="1" dirty="0" smtClean="0"/>
              <a:t>Next week</a:t>
            </a:r>
            <a:r>
              <a:rPr lang="en-US" dirty="0" smtClean="0"/>
              <a:t>: Deep Dive into the Prepare to Plan, Upload Documents, Develop Plan, and Reflect on Plan components</a:t>
            </a:r>
            <a:endParaRPr lang="en-US" i="1" dirty="0"/>
          </a:p>
          <a:p>
            <a:endParaRPr lang="en-US" dirty="0"/>
          </a:p>
        </p:txBody>
      </p:sp>
      <p:sp>
        <p:nvSpPr>
          <p:cNvPr id="3" name="Title 2"/>
          <p:cNvSpPr>
            <a:spLocks noGrp="1"/>
          </p:cNvSpPr>
          <p:nvPr>
            <p:ph type="title"/>
          </p:nvPr>
        </p:nvSpPr>
        <p:spPr/>
        <p:txBody>
          <a:bodyPr/>
          <a:lstStyle/>
          <a:p>
            <a:r>
              <a:rPr lang="en-US" dirty="0" smtClean="0"/>
              <a:t>Available Resources</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15</a:t>
            </a:fld>
            <a:endParaRPr lang="en-US" dirty="0"/>
          </a:p>
        </p:txBody>
      </p:sp>
    </p:spTree>
    <p:extLst>
      <p:ext uri="{BB962C8B-B14F-4D97-AF65-F5344CB8AC3E}">
        <p14:creationId xmlns:p14="http://schemas.microsoft.com/office/powerpoint/2010/main" val="3491682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Agenda</a:t>
            </a:r>
          </a:p>
          <a:p>
            <a:r>
              <a:rPr lang="en-US" dirty="0" smtClean="0"/>
              <a:t>Review from </a:t>
            </a:r>
            <a:r>
              <a:rPr lang="en-US" smtClean="0"/>
              <a:t>last webinar:</a:t>
            </a:r>
            <a:endParaRPr lang="en-US" dirty="0" smtClean="0"/>
          </a:p>
          <a:p>
            <a:pPr lvl="1"/>
            <a:r>
              <a:rPr lang="en-US" dirty="0" smtClean="0"/>
              <a:t>Accessing </a:t>
            </a:r>
            <a:r>
              <a:rPr lang="en-US" dirty="0" err="1" smtClean="0"/>
              <a:t>InformTN</a:t>
            </a:r>
            <a:endParaRPr lang="en-US" dirty="0" smtClean="0"/>
          </a:p>
          <a:p>
            <a:pPr lvl="1"/>
            <a:r>
              <a:rPr lang="en-US" dirty="0" smtClean="0"/>
              <a:t>High-level Walkthrough of </a:t>
            </a:r>
            <a:r>
              <a:rPr lang="en-US" dirty="0" err="1" smtClean="0"/>
              <a:t>InformTN</a:t>
            </a:r>
            <a:endParaRPr lang="en-US" dirty="0" smtClean="0"/>
          </a:p>
          <a:p>
            <a:r>
              <a:rPr lang="en-US" dirty="0"/>
              <a:t>Deep </a:t>
            </a:r>
            <a:r>
              <a:rPr lang="en-US" dirty="0" smtClean="0"/>
              <a:t>Dive Topics:</a:t>
            </a:r>
            <a:endParaRPr lang="en-US" dirty="0"/>
          </a:p>
          <a:p>
            <a:pPr lvl="1"/>
            <a:r>
              <a:rPr lang="en-US" dirty="0" smtClean="0"/>
              <a:t>Landing Page</a:t>
            </a:r>
          </a:p>
          <a:p>
            <a:pPr lvl="1"/>
            <a:r>
              <a:rPr lang="en-US" dirty="0" smtClean="0"/>
              <a:t>Explore Data</a:t>
            </a:r>
          </a:p>
          <a:p>
            <a:pPr lvl="1"/>
            <a:r>
              <a:rPr lang="en-US" dirty="0" smtClean="0"/>
              <a:t>Analyze Needs</a:t>
            </a:r>
          </a:p>
          <a:p>
            <a:r>
              <a:rPr lang="en-US" dirty="0" smtClean="0"/>
              <a:t>Additional Information:</a:t>
            </a:r>
          </a:p>
          <a:p>
            <a:pPr lvl="1"/>
            <a:r>
              <a:rPr lang="en-US" dirty="0" smtClean="0"/>
              <a:t>Available Resources</a:t>
            </a:r>
          </a:p>
          <a:p>
            <a:pPr lvl="1"/>
            <a:r>
              <a:rPr lang="en-US" dirty="0" smtClean="0"/>
              <a:t>Future Webinar Topics</a:t>
            </a:r>
          </a:p>
          <a:p>
            <a:pPr lvl="1"/>
            <a:endParaRPr lang="en-US" dirty="0" smtClean="0"/>
          </a:p>
        </p:txBody>
      </p:sp>
      <p:sp>
        <p:nvSpPr>
          <p:cNvPr id="3" name="Title 2"/>
          <p:cNvSpPr>
            <a:spLocks noGrp="1"/>
          </p:cNvSpPr>
          <p:nvPr>
            <p:ph type="title"/>
          </p:nvPr>
        </p:nvSpPr>
        <p:spPr/>
        <p:txBody>
          <a:bodyPr/>
          <a:lstStyle/>
          <a:p>
            <a:r>
              <a:rPr lang="en-US" dirty="0" smtClean="0"/>
              <a:t>Agenda</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2</a:t>
            </a:fld>
            <a:endParaRPr lang="en-US" dirty="0"/>
          </a:p>
        </p:txBody>
      </p:sp>
    </p:spTree>
    <p:extLst>
      <p:ext uri="{BB962C8B-B14F-4D97-AF65-F5344CB8AC3E}">
        <p14:creationId xmlns:p14="http://schemas.microsoft.com/office/powerpoint/2010/main" val="1067855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Review from last webinar</a:t>
            </a:r>
            <a:endParaRPr lang="en-US" dirty="0"/>
          </a:p>
        </p:txBody>
      </p:sp>
      <p:sp>
        <p:nvSpPr>
          <p:cNvPr id="4" name="Slide Number Placeholder 3"/>
          <p:cNvSpPr>
            <a:spLocks noGrp="1"/>
          </p:cNvSpPr>
          <p:nvPr>
            <p:ph type="sldNum" sz="quarter" idx="4294967295"/>
          </p:nvPr>
        </p:nvSpPr>
        <p:spPr>
          <a:xfrm>
            <a:off x="8686800" y="6356350"/>
            <a:ext cx="457200" cy="365125"/>
          </a:xfrm>
          <a:prstGeom prst="rect">
            <a:avLst/>
          </a:prstGeom>
        </p:spPr>
        <p:txBody>
          <a:bodyPr/>
          <a:lstStyle/>
          <a:p>
            <a:fld id="{86D2451E-3285-438B-B188-C22B2A012BF6}" type="slidenum">
              <a:rPr lang="en-US" smtClean="0"/>
              <a:pPr/>
              <a:t>3</a:t>
            </a:fld>
            <a:endParaRPr lang="en-US" dirty="0"/>
          </a:p>
        </p:txBody>
      </p:sp>
    </p:spTree>
    <p:extLst>
      <p:ext uri="{BB962C8B-B14F-4D97-AF65-F5344CB8AC3E}">
        <p14:creationId xmlns:p14="http://schemas.microsoft.com/office/powerpoint/2010/main" val="987846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2300" dirty="0" smtClean="0"/>
              <a:t>Once the live site is launched, </a:t>
            </a:r>
            <a:r>
              <a:rPr lang="en-US" sz="2300" dirty="0" err="1" smtClean="0"/>
              <a:t>InformTN</a:t>
            </a:r>
            <a:r>
              <a:rPr lang="en-US" sz="2300" dirty="0" smtClean="0"/>
              <a:t> will be accessible </a:t>
            </a:r>
            <a:r>
              <a:rPr lang="en-US" sz="2300" dirty="0"/>
              <a:t>in two ways:</a:t>
            </a:r>
          </a:p>
          <a:p>
            <a:pPr lvl="0"/>
            <a:r>
              <a:rPr lang="en-US" sz="2300" dirty="0"/>
              <a:t>Option 1:</a:t>
            </a:r>
          </a:p>
          <a:p>
            <a:pPr lvl="1"/>
            <a:r>
              <a:rPr lang="en-US" sz="2300" dirty="0"/>
              <a:t>Navigate to </a:t>
            </a:r>
            <a:r>
              <a:rPr lang="en-US" sz="2300" dirty="0">
                <a:hlinkClick r:id="rId2"/>
              </a:rPr>
              <a:t>https://tneducation.net/</a:t>
            </a:r>
            <a:r>
              <a:rPr lang="en-US" sz="2300" dirty="0"/>
              <a:t> and sign in through Orion Single Sign </a:t>
            </a:r>
            <a:r>
              <a:rPr lang="en-US" sz="2300" dirty="0" smtClean="0"/>
              <a:t>On.</a:t>
            </a:r>
          </a:p>
          <a:p>
            <a:pPr lvl="2"/>
            <a:r>
              <a:rPr lang="en-US" sz="1800" dirty="0" smtClean="0"/>
              <a:t>For </a:t>
            </a:r>
            <a:r>
              <a:rPr lang="en-US" sz="1800" dirty="0"/>
              <a:t>district and school users, your username will end in “@tneducation.net</a:t>
            </a:r>
            <a:r>
              <a:rPr lang="en-US" sz="1800" dirty="0" smtClean="0"/>
              <a:t>.”</a:t>
            </a:r>
            <a:endParaRPr lang="en-US" sz="1800" dirty="0"/>
          </a:p>
          <a:p>
            <a:pPr lvl="1"/>
            <a:r>
              <a:rPr lang="en-US" sz="2300" dirty="0" smtClean="0"/>
              <a:t>Select </a:t>
            </a:r>
            <a:r>
              <a:rPr lang="en-US" sz="2300" dirty="0"/>
              <a:t>the </a:t>
            </a:r>
            <a:r>
              <a:rPr lang="en-US" sz="2300" dirty="0" err="1"/>
              <a:t>ePlan</a:t>
            </a:r>
            <a:r>
              <a:rPr lang="en-US" sz="2300" dirty="0"/>
              <a:t> icon.</a:t>
            </a:r>
          </a:p>
          <a:p>
            <a:pPr lvl="1"/>
            <a:r>
              <a:rPr lang="en-US" sz="2300" dirty="0"/>
              <a:t>Navigate to your annual plan and update the “year” field to 2020.</a:t>
            </a:r>
          </a:p>
          <a:p>
            <a:pPr lvl="1"/>
            <a:r>
              <a:rPr lang="en-US" sz="2300" dirty="0"/>
              <a:t>Click to open up your 2020 plan.</a:t>
            </a:r>
          </a:p>
          <a:p>
            <a:pPr lvl="1"/>
            <a:r>
              <a:rPr lang="en-US" sz="2300" dirty="0" err="1"/>
              <a:t>InformTN</a:t>
            </a:r>
            <a:r>
              <a:rPr lang="en-US" sz="2300" dirty="0"/>
              <a:t> should now launch on your screen.</a:t>
            </a:r>
          </a:p>
          <a:p>
            <a:pPr lvl="0"/>
            <a:endParaRPr lang="en-US" sz="2300" dirty="0" smtClean="0"/>
          </a:p>
          <a:p>
            <a:pPr lvl="0"/>
            <a:endParaRPr lang="en-US" sz="2300" dirty="0"/>
          </a:p>
          <a:p>
            <a:endParaRPr lang="en-US" dirty="0"/>
          </a:p>
        </p:txBody>
      </p:sp>
      <p:sp>
        <p:nvSpPr>
          <p:cNvPr id="3" name="Title 2"/>
          <p:cNvSpPr>
            <a:spLocks noGrp="1"/>
          </p:cNvSpPr>
          <p:nvPr>
            <p:ph type="title"/>
          </p:nvPr>
        </p:nvSpPr>
        <p:spPr/>
        <p:txBody>
          <a:bodyPr/>
          <a:lstStyle/>
          <a:p>
            <a:r>
              <a:rPr lang="en-US" dirty="0" smtClean="0"/>
              <a:t>Accessing </a:t>
            </a:r>
            <a:r>
              <a:rPr lang="en-US" dirty="0" err="1" smtClean="0"/>
              <a:t>InformTN</a:t>
            </a:r>
            <a:r>
              <a:rPr lang="en-US" dirty="0" smtClean="0"/>
              <a:t> (Live Site)</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4</a:t>
            </a:fld>
            <a:endParaRPr lang="en-US" dirty="0"/>
          </a:p>
        </p:txBody>
      </p:sp>
    </p:spTree>
    <p:extLst>
      <p:ext uri="{BB962C8B-B14F-4D97-AF65-F5344CB8AC3E}">
        <p14:creationId xmlns:p14="http://schemas.microsoft.com/office/powerpoint/2010/main" val="26948064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300" dirty="0"/>
              <a:t>Option 2:</a:t>
            </a:r>
          </a:p>
          <a:p>
            <a:pPr lvl="1"/>
            <a:r>
              <a:rPr lang="en-US" sz="2300" dirty="0"/>
              <a:t>Navigate to </a:t>
            </a:r>
            <a:r>
              <a:rPr lang="en-US" sz="2300" dirty="0">
                <a:hlinkClick r:id="rId2"/>
              </a:rPr>
              <a:t>https://edplan.tn.gov/</a:t>
            </a:r>
            <a:r>
              <a:rPr lang="en-US" sz="2300" dirty="0"/>
              <a:t>. </a:t>
            </a:r>
          </a:p>
          <a:p>
            <a:pPr lvl="1"/>
            <a:r>
              <a:rPr lang="en-US" sz="2300" dirty="0"/>
              <a:t>Select “Log in with TDOE Orion” and sign in through Orion Single Sign On</a:t>
            </a:r>
          </a:p>
          <a:p>
            <a:pPr lvl="2"/>
            <a:r>
              <a:rPr lang="en-US" sz="1800" dirty="0"/>
              <a:t>For district and school users, your username will end in “@tneducation.net.”</a:t>
            </a:r>
          </a:p>
          <a:p>
            <a:pPr lvl="1"/>
            <a:r>
              <a:rPr lang="en-US" sz="2300" dirty="0" err="1"/>
              <a:t>InformTN</a:t>
            </a:r>
            <a:r>
              <a:rPr lang="en-US" sz="2300" dirty="0"/>
              <a:t> should now launch on your screen</a:t>
            </a:r>
            <a:endParaRPr lang="en-US" dirty="0"/>
          </a:p>
        </p:txBody>
      </p:sp>
      <p:sp>
        <p:nvSpPr>
          <p:cNvPr id="3" name="Title 2"/>
          <p:cNvSpPr>
            <a:spLocks noGrp="1"/>
          </p:cNvSpPr>
          <p:nvPr>
            <p:ph type="title"/>
          </p:nvPr>
        </p:nvSpPr>
        <p:spPr/>
        <p:txBody>
          <a:bodyPr/>
          <a:lstStyle/>
          <a:p>
            <a:r>
              <a:rPr lang="en-US" dirty="0"/>
              <a:t>Accessing </a:t>
            </a:r>
            <a:r>
              <a:rPr lang="en-US" dirty="0" err="1"/>
              <a:t>InformTN</a:t>
            </a:r>
            <a:r>
              <a:rPr lang="en-US" dirty="0"/>
              <a:t> (Live Site)</a:t>
            </a:r>
          </a:p>
        </p:txBody>
      </p:sp>
      <p:sp>
        <p:nvSpPr>
          <p:cNvPr id="4" name="Slide Number Placeholder 3"/>
          <p:cNvSpPr>
            <a:spLocks noGrp="1"/>
          </p:cNvSpPr>
          <p:nvPr>
            <p:ph type="sldNum" sz="quarter" idx="12"/>
          </p:nvPr>
        </p:nvSpPr>
        <p:spPr/>
        <p:txBody>
          <a:bodyPr/>
          <a:lstStyle/>
          <a:p>
            <a:fld id="{86D2451E-3285-438B-B188-C22B2A012BF6}" type="slidenum">
              <a:rPr lang="en-US" smtClean="0"/>
              <a:pPr/>
              <a:t>5</a:t>
            </a:fld>
            <a:endParaRPr lang="en-US" dirty="0"/>
          </a:p>
        </p:txBody>
      </p:sp>
    </p:spTree>
    <p:extLst>
      <p:ext uri="{BB962C8B-B14F-4D97-AF65-F5344CB8AC3E}">
        <p14:creationId xmlns:p14="http://schemas.microsoft.com/office/powerpoint/2010/main" val="1952849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US" dirty="0" smtClean="0"/>
              <a:t>In order to access </a:t>
            </a:r>
            <a:r>
              <a:rPr lang="en-US" dirty="0" err="1" smtClean="0"/>
              <a:t>InformTN</a:t>
            </a:r>
            <a:r>
              <a:rPr lang="en-US" dirty="0" smtClean="0"/>
              <a:t>, users must have both of the following:</a:t>
            </a:r>
          </a:p>
          <a:p>
            <a:pPr lvl="1"/>
            <a:r>
              <a:rPr lang="en-US" dirty="0" smtClean="0"/>
              <a:t>1. Access to Orion Single Sign On </a:t>
            </a:r>
          </a:p>
          <a:p>
            <a:pPr lvl="3"/>
            <a:r>
              <a:rPr lang="en-US" dirty="0"/>
              <a:t>For district and school users, your username will end in “@tneducation.net</a:t>
            </a:r>
            <a:r>
              <a:rPr lang="en-US" dirty="0" smtClean="0"/>
              <a:t>.”</a:t>
            </a:r>
            <a:endParaRPr lang="en-US" i="1" dirty="0" smtClean="0"/>
          </a:p>
          <a:p>
            <a:pPr lvl="3"/>
            <a:r>
              <a:rPr lang="en-US" i="1" dirty="0" smtClean="0"/>
              <a:t>If you do not know you Orion Single Sign On account, </a:t>
            </a:r>
            <a:r>
              <a:rPr lang="en-US" i="1" dirty="0"/>
              <a:t>please email </a:t>
            </a:r>
            <a:r>
              <a:rPr lang="en-US" i="1" dirty="0">
                <a:hlinkClick r:id="rId3"/>
              </a:rPr>
              <a:t>DT.Support@tn.gov</a:t>
            </a:r>
            <a:r>
              <a:rPr lang="en-US" i="1" dirty="0"/>
              <a:t> to request access and a welcome email to set up your </a:t>
            </a:r>
            <a:r>
              <a:rPr lang="en-US" i="1" dirty="0" smtClean="0"/>
              <a:t>account.</a:t>
            </a:r>
          </a:p>
          <a:p>
            <a:pPr marL="0" indent="0" algn="ctr">
              <a:buNone/>
            </a:pPr>
            <a:endParaRPr lang="en-US" dirty="0" smtClean="0"/>
          </a:p>
          <a:p>
            <a:pPr marL="0" indent="0" algn="ctr">
              <a:buNone/>
            </a:pPr>
            <a:r>
              <a:rPr lang="en-US" b="1" dirty="0" smtClean="0"/>
              <a:t>AND</a:t>
            </a:r>
          </a:p>
          <a:p>
            <a:pPr marL="0" indent="0" algn="ctr">
              <a:buNone/>
            </a:pPr>
            <a:endParaRPr lang="en-US" dirty="0" smtClean="0"/>
          </a:p>
          <a:p>
            <a:pPr lvl="1"/>
            <a:r>
              <a:rPr lang="en-US" dirty="0" smtClean="0"/>
              <a:t>2. A planning role in </a:t>
            </a:r>
            <a:r>
              <a:rPr lang="en-US" dirty="0" err="1" smtClean="0"/>
              <a:t>ePlan</a:t>
            </a:r>
            <a:endParaRPr lang="en-US" dirty="0" smtClean="0"/>
          </a:p>
          <a:p>
            <a:pPr lvl="0"/>
            <a:endParaRPr lang="en-US" dirty="0"/>
          </a:p>
          <a:p>
            <a:pPr lvl="0"/>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User Set-up for </a:t>
            </a:r>
            <a:r>
              <a:rPr lang="en-US" dirty="0" err="1" smtClean="0"/>
              <a:t>InformTN</a:t>
            </a:r>
            <a:endParaRPr lang="en-US" dirty="0"/>
          </a:p>
        </p:txBody>
      </p:sp>
    </p:spTree>
    <p:extLst>
      <p:ext uri="{BB962C8B-B14F-4D97-AF65-F5344CB8AC3E}">
        <p14:creationId xmlns:p14="http://schemas.microsoft.com/office/powerpoint/2010/main" val="3252540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lvl="1" indent="0">
              <a:buNone/>
            </a:pPr>
            <a:r>
              <a:rPr lang="en-US" dirty="0" smtClean="0"/>
              <a:t>The planning roles are: </a:t>
            </a:r>
          </a:p>
          <a:p>
            <a:pPr lvl="2"/>
            <a:r>
              <a:rPr lang="en-US" dirty="0" smtClean="0"/>
              <a:t>LEA </a:t>
            </a:r>
            <a:r>
              <a:rPr lang="en-US" dirty="0"/>
              <a:t>Plan Data Entry</a:t>
            </a:r>
          </a:p>
          <a:p>
            <a:pPr lvl="2"/>
            <a:r>
              <a:rPr lang="en-US" dirty="0" smtClean="0"/>
              <a:t>LEA </a:t>
            </a:r>
            <a:r>
              <a:rPr lang="en-US" dirty="0"/>
              <a:t>School Plan Reviewer</a:t>
            </a:r>
          </a:p>
          <a:p>
            <a:pPr lvl="2"/>
            <a:r>
              <a:rPr lang="en-US" dirty="0"/>
              <a:t>LEA Authorized Representative (</a:t>
            </a:r>
            <a:r>
              <a:rPr lang="en-US" dirty="0" smtClean="0"/>
              <a:t>Director </a:t>
            </a:r>
            <a:r>
              <a:rPr lang="en-US" dirty="0"/>
              <a:t>of Schools)</a:t>
            </a:r>
          </a:p>
          <a:p>
            <a:pPr lvl="2"/>
            <a:r>
              <a:rPr lang="en-US" dirty="0"/>
              <a:t>LEA Fiscal Representative</a:t>
            </a:r>
          </a:p>
          <a:p>
            <a:pPr lvl="2"/>
            <a:r>
              <a:rPr lang="en-US" dirty="0"/>
              <a:t>LEA Consolidated Director</a:t>
            </a:r>
          </a:p>
          <a:p>
            <a:pPr lvl="2"/>
            <a:r>
              <a:rPr lang="en-US" dirty="0"/>
              <a:t>School Plan Data Entry</a:t>
            </a:r>
          </a:p>
          <a:p>
            <a:pPr lvl="2"/>
            <a:r>
              <a:rPr lang="en-US" dirty="0"/>
              <a:t>School Plan </a:t>
            </a:r>
            <a:r>
              <a:rPr lang="en-US" dirty="0" smtClean="0"/>
              <a:t>Reviewer</a:t>
            </a:r>
          </a:p>
          <a:p>
            <a:pPr lvl="3"/>
            <a:r>
              <a:rPr lang="en-US" i="1" dirty="0" smtClean="0"/>
              <a:t>The majority of other district-level </a:t>
            </a:r>
            <a:r>
              <a:rPr lang="en-US" i="1" dirty="0" err="1" smtClean="0"/>
              <a:t>ePlan</a:t>
            </a:r>
            <a:r>
              <a:rPr lang="en-US" i="1" dirty="0" smtClean="0"/>
              <a:t> user roles have view only access</a:t>
            </a:r>
            <a:endParaRPr lang="en-US" i="1" dirty="0"/>
          </a:p>
          <a:p>
            <a:pPr lvl="3"/>
            <a:r>
              <a:rPr lang="en-US" i="1" dirty="0"/>
              <a:t>If you do not have one of the roles above in </a:t>
            </a:r>
            <a:r>
              <a:rPr lang="en-US" i="1" dirty="0" err="1"/>
              <a:t>ePlan</a:t>
            </a:r>
            <a:r>
              <a:rPr lang="en-US" i="1" dirty="0"/>
              <a:t>, then you will need to complete a user access form and submit this form to </a:t>
            </a:r>
            <a:r>
              <a:rPr lang="en-US" i="1" dirty="0">
                <a:hlinkClick r:id="rId2"/>
              </a:rPr>
              <a:t>ePlan.Help@tn.gov</a:t>
            </a:r>
            <a:r>
              <a:rPr lang="en-US" i="1" dirty="0"/>
              <a:t> </a:t>
            </a:r>
            <a:r>
              <a:rPr lang="en-US" i="1" dirty="0" smtClean="0"/>
              <a:t>to be able to edit in </a:t>
            </a:r>
            <a:r>
              <a:rPr lang="en-US" i="1" dirty="0" err="1" smtClean="0"/>
              <a:t>InformTN</a:t>
            </a:r>
            <a:endParaRPr lang="en-US" i="1" dirty="0"/>
          </a:p>
          <a:p>
            <a:endParaRPr lang="en-US" dirty="0"/>
          </a:p>
        </p:txBody>
      </p:sp>
      <p:sp>
        <p:nvSpPr>
          <p:cNvPr id="3" name="Title 2"/>
          <p:cNvSpPr>
            <a:spLocks noGrp="1"/>
          </p:cNvSpPr>
          <p:nvPr>
            <p:ph type="title"/>
          </p:nvPr>
        </p:nvSpPr>
        <p:spPr/>
        <p:txBody>
          <a:bodyPr/>
          <a:lstStyle/>
          <a:p>
            <a:r>
              <a:rPr lang="en-US" dirty="0"/>
              <a:t>User Set-up for </a:t>
            </a:r>
            <a:r>
              <a:rPr lang="en-US" dirty="0" err="1"/>
              <a:t>InformTN</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7</a:t>
            </a:fld>
            <a:endParaRPr lang="en-US" dirty="0"/>
          </a:p>
        </p:txBody>
      </p:sp>
    </p:spTree>
    <p:extLst>
      <p:ext uri="{BB962C8B-B14F-4D97-AF65-F5344CB8AC3E}">
        <p14:creationId xmlns:p14="http://schemas.microsoft.com/office/powerpoint/2010/main" val="738120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92500" lnSpcReduction="20000"/>
          </a:bodyPr>
          <a:lstStyle/>
          <a:p>
            <a:r>
              <a:rPr lang="en-US" dirty="0" smtClean="0"/>
              <a:t>Key Takeaways</a:t>
            </a:r>
          </a:p>
          <a:p>
            <a:pPr lvl="1"/>
            <a:r>
              <a:rPr lang="en-US" b="1" i="1" dirty="0" smtClean="0"/>
              <a:t>Landing page </a:t>
            </a:r>
            <a:r>
              <a:rPr lang="en-US" dirty="0" smtClean="0"/>
              <a:t>provides information on the current </a:t>
            </a:r>
            <a:r>
              <a:rPr lang="en-US" dirty="0"/>
              <a:t>status of their plan, </a:t>
            </a:r>
            <a:r>
              <a:rPr lang="en-US" dirty="0" smtClean="0"/>
              <a:t>messages </a:t>
            </a:r>
            <a:r>
              <a:rPr lang="en-US" dirty="0"/>
              <a:t>regarding important updates, </a:t>
            </a:r>
            <a:r>
              <a:rPr lang="en-US" dirty="0" smtClean="0"/>
              <a:t>information </a:t>
            </a:r>
            <a:r>
              <a:rPr lang="en-US" dirty="0"/>
              <a:t>regarding key </a:t>
            </a:r>
            <a:r>
              <a:rPr lang="en-US" dirty="0" smtClean="0"/>
              <a:t>dates, and access point and status for school plans</a:t>
            </a:r>
          </a:p>
          <a:p>
            <a:pPr lvl="1"/>
            <a:r>
              <a:rPr lang="en-US" b="1" i="1" dirty="0"/>
              <a:t>Explore Data </a:t>
            </a:r>
            <a:r>
              <a:rPr lang="en-US" dirty="0" smtClean="0"/>
              <a:t>contains data summarized on the Dashboard and organized </a:t>
            </a:r>
            <a:r>
              <a:rPr lang="en-US" dirty="0"/>
              <a:t>into four main </a:t>
            </a:r>
            <a:r>
              <a:rPr lang="en-US" dirty="0" smtClean="0"/>
              <a:t>domains including Climate and Access, Educators, Academic Achievement and Growth, and College and Career Readiness. </a:t>
            </a:r>
          </a:p>
          <a:p>
            <a:pPr lvl="2"/>
            <a:r>
              <a:rPr lang="en-US" dirty="0" smtClean="0"/>
              <a:t>Users can view the data for multiple school years, student groups, schools, and compare themselves to a variety of benchmarks</a:t>
            </a:r>
          </a:p>
          <a:p>
            <a:pPr lvl="2"/>
            <a:r>
              <a:rPr lang="en-US" dirty="0" smtClean="0"/>
              <a:t>Users can launch discussions, download images and </a:t>
            </a:r>
            <a:r>
              <a:rPr lang="en-US" b="1" dirty="0" smtClean="0"/>
              <a:t>Capture Insights </a:t>
            </a:r>
            <a:r>
              <a:rPr lang="en-US" dirty="0" smtClean="0"/>
              <a:t>that highlight specific areas of success or areas for improvement</a:t>
            </a:r>
          </a:p>
          <a:p>
            <a:pPr lvl="1"/>
            <a:r>
              <a:rPr lang="en-US" b="1" i="1" dirty="0"/>
              <a:t>Analyze Needs </a:t>
            </a:r>
            <a:r>
              <a:rPr lang="en-US" dirty="0" smtClean="0"/>
              <a:t>provides a centralized warehouse for capture insights as well as additionally added insights, which users can then sort, group, and prioritize</a:t>
            </a:r>
          </a:p>
          <a:p>
            <a:pPr lvl="1"/>
            <a:endParaRPr lang="en-US" dirty="0" smtClean="0"/>
          </a:p>
        </p:txBody>
      </p:sp>
      <p:sp>
        <p:nvSpPr>
          <p:cNvPr id="3" name="Title 2"/>
          <p:cNvSpPr>
            <a:spLocks noGrp="1"/>
          </p:cNvSpPr>
          <p:nvPr>
            <p:ph type="title"/>
          </p:nvPr>
        </p:nvSpPr>
        <p:spPr/>
        <p:txBody>
          <a:bodyPr/>
          <a:lstStyle/>
          <a:p>
            <a:r>
              <a:rPr lang="en-US" dirty="0" err="1" smtClean="0"/>
              <a:t>InformTN</a:t>
            </a:r>
            <a:r>
              <a:rPr lang="en-US" dirty="0" smtClean="0"/>
              <a:t> Walkthrough</a:t>
            </a:r>
            <a:endParaRPr lang="en-US" dirty="0"/>
          </a:p>
        </p:txBody>
      </p:sp>
    </p:spTree>
    <p:extLst>
      <p:ext uri="{BB962C8B-B14F-4D97-AF65-F5344CB8AC3E}">
        <p14:creationId xmlns:p14="http://schemas.microsoft.com/office/powerpoint/2010/main" val="318311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Key </a:t>
            </a:r>
            <a:r>
              <a:rPr lang="en-US" dirty="0" smtClean="0"/>
              <a:t>Takeaways (</a:t>
            </a:r>
            <a:r>
              <a:rPr lang="en-US" dirty="0" err="1" smtClean="0"/>
              <a:t>cont</a:t>
            </a:r>
            <a:r>
              <a:rPr lang="en-US" dirty="0" smtClean="0"/>
              <a:t>)</a:t>
            </a:r>
            <a:endParaRPr lang="en-US" b="1" i="1" dirty="0" smtClean="0"/>
          </a:p>
          <a:p>
            <a:pPr lvl="1"/>
            <a:r>
              <a:rPr lang="en-US" b="1" i="1" dirty="0" smtClean="0"/>
              <a:t>Prepare </a:t>
            </a:r>
            <a:r>
              <a:rPr lang="en-US" b="1" i="1" dirty="0"/>
              <a:t>to Plan </a:t>
            </a:r>
            <a:r>
              <a:rPr lang="en-US" dirty="0"/>
              <a:t>is where leaders will describe their team and stakeholder outreach and dig into the root causes underlying their prioritized needs.</a:t>
            </a:r>
          </a:p>
          <a:p>
            <a:pPr lvl="1"/>
            <a:r>
              <a:rPr lang="en-US" b="1" i="1" dirty="0"/>
              <a:t>Upload Documents </a:t>
            </a:r>
            <a:r>
              <a:rPr lang="en-US" dirty="0"/>
              <a:t>provides an opportunity to add additional supporting materials. </a:t>
            </a:r>
          </a:p>
          <a:p>
            <a:pPr lvl="1"/>
            <a:r>
              <a:rPr lang="en-US" b="1" i="1" dirty="0"/>
              <a:t>Develop Plan </a:t>
            </a:r>
            <a:r>
              <a:rPr lang="en-US" dirty="0"/>
              <a:t>is where users can see their prioritized needs as they create their annual goals, strategies, and action steps </a:t>
            </a:r>
          </a:p>
          <a:p>
            <a:pPr lvl="1"/>
            <a:r>
              <a:rPr lang="en-US" b="1" i="1" dirty="0"/>
              <a:t>Reflect on Plan </a:t>
            </a:r>
            <a:r>
              <a:rPr lang="en-US" dirty="0"/>
              <a:t>houses questions for districts and schools regarding how their plan addresses key areas of focus.</a:t>
            </a:r>
          </a:p>
          <a:p>
            <a:pPr lvl="1"/>
            <a:r>
              <a:rPr lang="en-US" b="1" i="1" dirty="0"/>
              <a:t>Review (&amp; Submit) Plan</a:t>
            </a:r>
            <a:r>
              <a:rPr lang="en-US" dirty="0"/>
              <a:t> provides a central location where users can review in one place all of the components of their plan as well as investigate which sections are complete or not complete. Once the plan is complete, directors of schools can also submit district plans from this page.</a:t>
            </a:r>
          </a:p>
          <a:p>
            <a:endParaRPr lang="en-US" dirty="0"/>
          </a:p>
        </p:txBody>
      </p:sp>
      <p:sp>
        <p:nvSpPr>
          <p:cNvPr id="3" name="Title 2"/>
          <p:cNvSpPr>
            <a:spLocks noGrp="1"/>
          </p:cNvSpPr>
          <p:nvPr>
            <p:ph type="title"/>
          </p:nvPr>
        </p:nvSpPr>
        <p:spPr/>
        <p:txBody>
          <a:bodyPr/>
          <a:lstStyle/>
          <a:p>
            <a:r>
              <a:rPr lang="en-US" dirty="0" err="1"/>
              <a:t>InformTN</a:t>
            </a:r>
            <a:r>
              <a:rPr lang="en-US" dirty="0"/>
              <a:t> Walkthrough</a:t>
            </a:r>
          </a:p>
        </p:txBody>
      </p:sp>
      <p:sp>
        <p:nvSpPr>
          <p:cNvPr id="4" name="Slide Number Placeholder 3"/>
          <p:cNvSpPr>
            <a:spLocks noGrp="1"/>
          </p:cNvSpPr>
          <p:nvPr>
            <p:ph type="sldNum" sz="quarter" idx="12"/>
          </p:nvPr>
        </p:nvSpPr>
        <p:spPr/>
        <p:txBody>
          <a:bodyPr/>
          <a:lstStyle/>
          <a:p>
            <a:fld id="{86D2451E-3285-438B-B188-C22B2A012BF6}" type="slidenum">
              <a:rPr lang="en-US" smtClean="0"/>
              <a:pPr/>
              <a:t>9</a:t>
            </a:fld>
            <a:endParaRPr lang="en-US" dirty="0"/>
          </a:p>
        </p:txBody>
      </p:sp>
    </p:spTree>
    <p:extLst>
      <p:ext uri="{BB962C8B-B14F-4D97-AF65-F5344CB8AC3E}">
        <p14:creationId xmlns:p14="http://schemas.microsoft.com/office/powerpoint/2010/main" val="279795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DOE Template - Editing">
  <a:themeElements>
    <a:clrScheme name="TDOE Colors">
      <a:dk1>
        <a:srgbClr val="1B365D"/>
      </a:dk1>
      <a:lt1>
        <a:srgbClr val="FFFFFF"/>
      </a:lt1>
      <a:dk2>
        <a:srgbClr val="6E7073"/>
      </a:dk2>
      <a:lt2>
        <a:srgbClr val="EEEEEE"/>
      </a:lt2>
      <a:accent1>
        <a:srgbClr val="000000"/>
      </a:accent1>
      <a:accent2>
        <a:srgbClr val="1B365D"/>
      </a:accent2>
      <a:accent3>
        <a:srgbClr val="2DCCD3"/>
      </a:accent3>
      <a:accent4>
        <a:srgbClr val="D2D755"/>
      </a:accent4>
      <a:accent5>
        <a:srgbClr val="E87722"/>
      </a:accent5>
      <a:accent6>
        <a:srgbClr val="5D7975"/>
      </a:accent6>
      <a:hlink>
        <a:srgbClr val="0000FF"/>
      </a:hlink>
      <a:folHlink>
        <a:srgbClr val="800080"/>
      </a:folHlink>
    </a:clrScheme>
    <a:fontScheme name="TDO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DOE PowerPoint 2018 updated" id="{5FB77ECF-1B23-433A-9B0B-7AA04FB9F9A5}" vid="{251E1EF2-7882-4A73-8AE6-D91DFEDB9E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TDOE-PowerPoint-2018 (1)</Template>
  <TotalTime>901</TotalTime>
  <Words>781</Words>
  <Application>Microsoft Office PowerPoint</Application>
  <PresentationFormat>On-screen Show (4:3)</PresentationFormat>
  <Paragraphs>116</Paragraphs>
  <Slides>15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Courier New</vt:lpstr>
      <vt:lpstr>Georgia</vt:lpstr>
      <vt:lpstr>Open Sans</vt:lpstr>
      <vt:lpstr>PermianSlabSerifTypeface</vt:lpstr>
      <vt:lpstr>Wingdings</vt:lpstr>
      <vt:lpstr>TDOE Template - Editing</vt:lpstr>
      <vt:lpstr>InformTN Weekly Webinar Series  Week 2: Landing Page, Explore Data, and Analyze Needs</vt:lpstr>
      <vt:lpstr>Agenda</vt:lpstr>
      <vt:lpstr>Review from last webinar</vt:lpstr>
      <vt:lpstr>Accessing InformTN (Live Site)</vt:lpstr>
      <vt:lpstr>Accessing InformTN (Live Site)</vt:lpstr>
      <vt:lpstr>User Set-up for InformTN</vt:lpstr>
      <vt:lpstr>User Set-up for InformTN</vt:lpstr>
      <vt:lpstr>InformTN Walkthrough</vt:lpstr>
      <vt:lpstr>InformTN Walkthrough</vt:lpstr>
      <vt:lpstr>Questions?</vt:lpstr>
      <vt:lpstr>Deep Dive</vt:lpstr>
      <vt:lpstr>Deep Dive Topics</vt:lpstr>
      <vt:lpstr>Questions?</vt:lpstr>
      <vt:lpstr>Additional Information</vt:lpstr>
      <vt:lpstr>Available Resources</vt:lpstr>
    </vt:vector>
  </TitlesOfParts>
  <Company>State of Tennessee Dept.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Shelby Buono</dc:creator>
  <cp:lastModifiedBy>Shelby Buono</cp:lastModifiedBy>
  <cp:revision>53</cp:revision>
  <dcterms:created xsi:type="dcterms:W3CDTF">2018-07-29T15:14:26Z</dcterms:created>
  <dcterms:modified xsi:type="dcterms:W3CDTF">2018-10-16T14:17:25Z</dcterms:modified>
</cp:coreProperties>
</file>