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 id="2147483998" r:id="rId5"/>
  </p:sldMasterIdLst>
  <p:notesMasterIdLst>
    <p:notesMasterId r:id="rId20"/>
  </p:notesMasterIdLst>
  <p:handoutMasterIdLst>
    <p:handoutMasterId r:id="rId21"/>
  </p:handoutMasterIdLst>
  <p:sldIdLst>
    <p:sldId id="1742" r:id="rId6"/>
    <p:sldId id="1824" r:id="rId7"/>
    <p:sldId id="1749" r:id="rId8"/>
    <p:sldId id="1708" r:id="rId9"/>
    <p:sldId id="1709" r:id="rId10"/>
    <p:sldId id="1754" r:id="rId11"/>
    <p:sldId id="1755" r:id="rId12"/>
    <p:sldId id="1753" r:id="rId13"/>
    <p:sldId id="1744" r:id="rId14"/>
    <p:sldId id="1745" r:id="rId15"/>
    <p:sldId id="1739" r:id="rId16"/>
    <p:sldId id="1984" r:id="rId17"/>
    <p:sldId id="1761" r:id="rId18"/>
    <p:sldId id="1762" r:id="rId19"/>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E12-B33B-427E-E987-FE1D3250A8CC}" name="Amanda  Duvall" initials="AD" userId="S::amanda.duvall@tnedu.gov::41699b31-3f29-4396-a833-0453722523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7975"/>
    <a:srgbClr val="D2D755"/>
    <a:srgbClr val="2DCCD3"/>
    <a:srgbClr val="EE3424"/>
    <a:srgbClr val="1B365D"/>
    <a:srgbClr val="174A7C"/>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8FDDE9-9CFC-47E3-BFCE-24C77758456A}" v="8" dt="2025-09-30T14:19:17.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903"/>
  </p:normalViewPr>
  <p:slideViewPr>
    <p:cSldViewPr snapToGrid="0" snapToObjects="1">
      <p:cViewPr varScale="1">
        <p:scale>
          <a:sx n="82" d="100"/>
          <a:sy n="82" d="100"/>
        </p:scale>
        <p:origin x="720" y="72"/>
      </p:cViewPr>
      <p:guideLst>
        <p:guide orient="horz" pos="2184"/>
        <p:guide pos="3839"/>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essa Ladd" userId="5967f2bc-e1b7-4f88-a0d3-6096570501cd" providerId="ADAL" clId="{DD8FDDE9-9CFC-47E3-BFCE-24C77758456A}"/>
    <pc:docChg chg="undo custSel addSld delSld modSld">
      <pc:chgData name="Anessa Ladd" userId="5967f2bc-e1b7-4f88-a0d3-6096570501cd" providerId="ADAL" clId="{DD8FDDE9-9CFC-47E3-BFCE-24C77758456A}" dt="2025-09-30T14:29:16.982" v="1524" actId="14100"/>
      <pc:docMkLst>
        <pc:docMk/>
      </pc:docMkLst>
      <pc:sldChg chg="modSp mod">
        <pc:chgData name="Anessa Ladd" userId="5967f2bc-e1b7-4f88-a0d3-6096570501cd" providerId="ADAL" clId="{DD8FDDE9-9CFC-47E3-BFCE-24C77758456A}" dt="2025-09-30T14:29:16.982" v="1524" actId="14100"/>
        <pc:sldMkLst>
          <pc:docMk/>
          <pc:sldMk cId="3260713028" sldId="1709"/>
        </pc:sldMkLst>
        <pc:spChg chg="mod">
          <ac:chgData name="Anessa Ladd" userId="5967f2bc-e1b7-4f88-a0d3-6096570501cd" providerId="ADAL" clId="{DD8FDDE9-9CFC-47E3-BFCE-24C77758456A}" dt="2025-09-30T14:29:16.982" v="1524" actId="14100"/>
          <ac:spMkLst>
            <pc:docMk/>
            <pc:sldMk cId="3260713028" sldId="1709"/>
            <ac:spMk id="3" creationId="{BE0A9312-1F58-7744-84BF-7085C47ABBE1}"/>
          </ac:spMkLst>
        </pc:spChg>
      </pc:sldChg>
      <pc:sldChg chg="del">
        <pc:chgData name="Anessa Ladd" userId="5967f2bc-e1b7-4f88-a0d3-6096570501cd" providerId="ADAL" clId="{DD8FDDE9-9CFC-47E3-BFCE-24C77758456A}" dt="2025-09-30T14:18:55.729" v="1519" actId="47"/>
        <pc:sldMkLst>
          <pc:docMk/>
          <pc:sldMk cId="3099805902" sldId="1726"/>
        </pc:sldMkLst>
      </pc:sldChg>
      <pc:sldChg chg="modSp mod">
        <pc:chgData name="Anessa Ladd" userId="5967f2bc-e1b7-4f88-a0d3-6096570501cd" providerId="ADAL" clId="{DD8FDDE9-9CFC-47E3-BFCE-24C77758456A}" dt="2025-09-16T14:54:03.833" v="22" actId="14100"/>
        <pc:sldMkLst>
          <pc:docMk/>
          <pc:sldMk cId="891671061" sldId="1742"/>
        </pc:sldMkLst>
        <pc:spChg chg="mod">
          <ac:chgData name="Anessa Ladd" userId="5967f2bc-e1b7-4f88-a0d3-6096570501cd" providerId="ADAL" clId="{DD8FDDE9-9CFC-47E3-BFCE-24C77758456A}" dt="2025-09-16T14:54:03.833" v="22" actId="14100"/>
          <ac:spMkLst>
            <pc:docMk/>
            <pc:sldMk cId="891671061" sldId="1742"/>
            <ac:spMk id="4" creationId="{5985A607-6788-AB88-7067-614F9A7C573C}"/>
          </ac:spMkLst>
        </pc:spChg>
      </pc:sldChg>
      <pc:sldChg chg="addSp modSp mod">
        <pc:chgData name="Anessa Ladd" userId="5967f2bc-e1b7-4f88-a0d3-6096570501cd" providerId="ADAL" clId="{DD8FDDE9-9CFC-47E3-BFCE-24C77758456A}" dt="2025-09-30T14:06:56.130" v="1413" actId="1076"/>
        <pc:sldMkLst>
          <pc:docMk/>
          <pc:sldMk cId="3787108702" sldId="1745"/>
        </pc:sldMkLst>
        <pc:picChg chg="add mod">
          <ac:chgData name="Anessa Ladd" userId="5967f2bc-e1b7-4f88-a0d3-6096570501cd" providerId="ADAL" clId="{DD8FDDE9-9CFC-47E3-BFCE-24C77758456A}" dt="2025-09-30T14:06:56.130" v="1413" actId="1076"/>
          <ac:picMkLst>
            <pc:docMk/>
            <pc:sldMk cId="3787108702" sldId="1745"/>
            <ac:picMk id="5" creationId="{70BCBE2C-5A8B-3296-E465-09B99741849A}"/>
          </ac:picMkLst>
        </pc:picChg>
      </pc:sldChg>
      <pc:sldChg chg="modSp mod">
        <pc:chgData name="Anessa Ladd" userId="5967f2bc-e1b7-4f88-a0d3-6096570501cd" providerId="ADAL" clId="{DD8FDDE9-9CFC-47E3-BFCE-24C77758456A}" dt="2025-09-30T14:15:20.765" v="1518" actId="20577"/>
        <pc:sldMkLst>
          <pc:docMk/>
          <pc:sldMk cId="456730211" sldId="1754"/>
        </pc:sldMkLst>
        <pc:spChg chg="mod">
          <ac:chgData name="Anessa Ladd" userId="5967f2bc-e1b7-4f88-a0d3-6096570501cd" providerId="ADAL" clId="{DD8FDDE9-9CFC-47E3-BFCE-24C77758456A}" dt="2025-09-30T14:15:20.765" v="1518" actId="20577"/>
          <ac:spMkLst>
            <pc:docMk/>
            <pc:sldMk cId="456730211" sldId="1754"/>
            <ac:spMk id="3" creationId="{BE0A9312-1F58-7744-84BF-7085C47ABBE1}"/>
          </ac:spMkLst>
        </pc:spChg>
      </pc:sldChg>
      <pc:sldChg chg="modSp mod">
        <pc:chgData name="Anessa Ladd" userId="5967f2bc-e1b7-4f88-a0d3-6096570501cd" providerId="ADAL" clId="{DD8FDDE9-9CFC-47E3-BFCE-24C77758456A}" dt="2025-09-16T15:01:23.364" v="232" actId="13926"/>
        <pc:sldMkLst>
          <pc:docMk/>
          <pc:sldMk cId="3038502907" sldId="1755"/>
        </pc:sldMkLst>
        <pc:spChg chg="mod">
          <ac:chgData name="Anessa Ladd" userId="5967f2bc-e1b7-4f88-a0d3-6096570501cd" providerId="ADAL" clId="{DD8FDDE9-9CFC-47E3-BFCE-24C77758456A}" dt="2025-09-16T15:01:23.364" v="232" actId="13926"/>
          <ac:spMkLst>
            <pc:docMk/>
            <pc:sldMk cId="3038502907" sldId="1755"/>
            <ac:spMk id="3" creationId="{BE0A9312-1F58-7744-84BF-7085C47ABBE1}"/>
          </ac:spMkLst>
        </pc:spChg>
      </pc:sldChg>
      <pc:sldChg chg="add">
        <pc:chgData name="Anessa Ladd" userId="5967f2bc-e1b7-4f88-a0d3-6096570501cd" providerId="ADAL" clId="{DD8FDDE9-9CFC-47E3-BFCE-24C77758456A}" dt="2025-09-30T14:18:58" v="1520"/>
        <pc:sldMkLst>
          <pc:docMk/>
          <pc:sldMk cId="299989776" sldId="1761"/>
        </pc:sldMkLst>
      </pc:sldChg>
      <pc:sldChg chg="add">
        <pc:chgData name="Anessa Ladd" userId="5967f2bc-e1b7-4f88-a0d3-6096570501cd" providerId="ADAL" clId="{DD8FDDE9-9CFC-47E3-BFCE-24C77758456A}" dt="2025-09-30T14:19:17.007" v="1521"/>
        <pc:sldMkLst>
          <pc:docMk/>
          <pc:sldMk cId="4108897817" sldId="1762"/>
        </pc:sldMkLst>
      </pc:sldChg>
      <pc:sldChg chg="addSp delSp modSp add mod">
        <pc:chgData name="Anessa Ladd" userId="5967f2bc-e1b7-4f88-a0d3-6096570501cd" providerId="ADAL" clId="{DD8FDDE9-9CFC-47E3-BFCE-24C77758456A}" dt="2025-09-30T14:15:05.372" v="1515" actId="20577"/>
        <pc:sldMkLst>
          <pc:docMk/>
          <pc:sldMk cId="850511623" sldId="1984"/>
        </pc:sldMkLst>
        <pc:spChg chg="mod">
          <ac:chgData name="Anessa Ladd" userId="5967f2bc-e1b7-4f88-a0d3-6096570501cd" providerId="ADAL" clId="{DD8FDDE9-9CFC-47E3-BFCE-24C77758456A}" dt="2025-09-25T19:37:26.692" v="783" actId="20577"/>
          <ac:spMkLst>
            <pc:docMk/>
            <pc:sldMk cId="850511623" sldId="1984"/>
            <ac:spMk id="2" creationId="{83521340-B9A8-214E-A00C-946BE800F011}"/>
          </ac:spMkLst>
        </pc:spChg>
        <pc:spChg chg="mod">
          <ac:chgData name="Anessa Ladd" userId="5967f2bc-e1b7-4f88-a0d3-6096570501cd" providerId="ADAL" clId="{DD8FDDE9-9CFC-47E3-BFCE-24C77758456A}" dt="2025-09-25T19:37:32.083" v="784" actId="6549"/>
          <ac:spMkLst>
            <pc:docMk/>
            <pc:sldMk cId="850511623" sldId="1984"/>
            <ac:spMk id="3" creationId="{9BD665B3-4ED7-1246-9052-975B4F557871}"/>
          </ac:spMkLst>
        </pc:spChg>
        <pc:spChg chg="add mod">
          <ac:chgData name="Anessa Ladd" userId="5967f2bc-e1b7-4f88-a0d3-6096570501cd" providerId="ADAL" clId="{DD8FDDE9-9CFC-47E3-BFCE-24C77758456A}" dt="2025-09-30T14:15:05.372" v="1515" actId="20577"/>
          <ac:spMkLst>
            <pc:docMk/>
            <pc:sldMk cId="850511623" sldId="1984"/>
            <ac:spMk id="5" creationId="{EDBCF8E6-BA09-8C80-97EE-20C8DC16DA51}"/>
          </ac:spMkLst>
        </pc:spChg>
        <pc:picChg chg="add mod">
          <ac:chgData name="Anessa Ladd" userId="5967f2bc-e1b7-4f88-a0d3-6096570501cd" providerId="ADAL" clId="{DD8FDDE9-9CFC-47E3-BFCE-24C77758456A}" dt="2025-09-25T20:11:57.305" v="1185" actId="1076"/>
          <ac:picMkLst>
            <pc:docMk/>
            <pc:sldMk cId="850511623" sldId="1984"/>
            <ac:picMk id="12" creationId="{3EE33E50-A873-FA2F-4A15-ACBD0E2495E5}"/>
          </ac:picMkLst>
        </pc:picChg>
        <pc:picChg chg="add mod">
          <ac:chgData name="Anessa Ladd" userId="5967f2bc-e1b7-4f88-a0d3-6096570501cd" providerId="ADAL" clId="{DD8FDDE9-9CFC-47E3-BFCE-24C77758456A}" dt="2025-09-25T20:11:54.353" v="1184" actId="1076"/>
          <ac:picMkLst>
            <pc:docMk/>
            <pc:sldMk cId="850511623" sldId="1984"/>
            <ac:picMk id="14" creationId="{414BEC53-2378-3EC5-1526-CD45896BBFB9}"/>
          </ac:picMkLst>
        </pc:picChg>
      </pc:sldChg>
      <pc:sldChg chg="modSp add del mod">
        <pc:chgData name="Anessa Ladd" userId="5967f2bc-e1b7-4f88-a0d3-6096570501cd" providerId="ADAL" clId="{DD8FDDE9-9CFC-47E3-BFCE-24C77758456A}" dt="2025-09-25T19:54:14.275" v="788" actId="2696"/>
        <pc:sldMkLst>
          <pc:docMk/>
          <pc:sldMk cId="777882907" sldId="209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9/30/2025</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9/30/2025</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a great rest of your day. </a:t>
            </a:r>
          </a:p>
          <a:p>
            <a:endParaRPr lang="en-US"/>
          </a:p>
          <a:p>
            <a:r>
              <a:rPr lang="en-US"/>
              <a:t>WAIT 10 SECONDS AND CLOSE. </a:t>
            </a:r>
          </a:p>
        </p:txBody>
      </p:sp>
      <p:sp>
        <p:nvSpPr>
          <p:cNvPr id="4" name="Slide Number Placeholder 3"/>
          <p:cNvSpPr>
            <a:spLocks noGrp="1"/>
          </p:cNvSpPr>
          <p:nvPr>
            <p:ph type="sldNum" sz="quarter" idx="5"/>
          </p:nvPr>
        </p:nvSpPr>
        <p:spPr/>
        <p:txBody>
          <a:bodyPr/>
          <a:lstStyle/>
          <a:p>
            <a:fld id="{D79DEC24-1A5A-4CB5-ADFF-DBA0C7D03739}" type="slidenum">
              <a:rPr lang="en-US" smtClean="0"/>
              <a:t>14</a:t>
            </a:fld>
            <a:endParaRPr lang="en-US"/>
          </a:p>
        </p:txBody>
      </p:sp>
    </p:spTree>
    <p:extLst>
      <p:ext uri="{BB962C8B-B14F-4D97-AF65-F5344CB8AC3E}">
        <p14:creationId xmlns:p14="http://schemas.microsoft.com/office/powerpoint/2010/main" val="273706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emf"/><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emf"/><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svg"/><Relationship Id="rId50" Type="http://schemas.openxmlformats.org/officeDocument/2006/relationships/image" Target="../media/image69.png"/><Relationship Id="rId55" Type="http://schemas.openxmlformats.org/officeDocument/2006/relationships/image" Target="../media/image74.svg"/><Relationship Id="rId63" Type="http://schemas.openxmlformats.org/officeDocument/2006/relationships/image" Target="../media/image82.svg"/><Relationship Id="rId68" Type="http://schemas.openxmlformats.org/officeDocument/2006/relationships/image" Target="../media/image87.png"/><Relationship Id="rId76" Type="http://schemas.openxmlformats.org/officeDocument/2006/relationships/image" Target="../media/image95.png"/><Relationship Id="rId84" Type="http://schemas.openxmlformats.org/officeDocument/2006/relationships/image" Target="../media/image103.png"/><Relationship Id="rId89" Type="http://schemas.openxmlformats.org/officeDocument/2006/relationships/image" Target="../media/image108.svg"/><Relationship Id="rId97" Type="http://schemas.openxmlformats.org/officeDocument/2006/relationships/image" Target="../media/image116.sv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image" Target="../media/image21.png"/><Relationship Id="rId16" Type="http://schemas.openxmlformats.org/officeDocument/2006/relationships/image" Target="../media/image35.png"/><Relationship Id="rId29" Type="http://schemas.openxmlformats.org/officeDocument/2006/relationships/image" Target="../media/image48.svg"/><Relationship Id="rId11" Type="http://schemas.openxmlformats.org/officeDocument/2006/relationships/image" Target="../media/image30.sv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59.png"/><Relationship Id="rId45" Type="http://schemas.openxmlformats.org/officeDocument/2006/relationships/image" Target="../media/image64.svg"/><Relationship Id="rId53" Type="http://schemas.openxmlformats.org/officeDocument/2006/relationships/image" Target="../media/image72.svg"/><Relationship Id="rId58" Type="http://schemas.openxmlformats.org/officeDocument/2006/relationships/image" Target="../media/image77.png"/><Relationship Id="rId66" Type="http://schemas.openxmlformats.org/officeDocument/2006/relationships/image" Target="../media/image85.png"/><Relationship Id="rId74" Type="http://schemas.openxmlformats.org/officeDocument/2006/relationships/image" Target="../media/image93.png"/><Relationship Id="rId79" Type="http://schemas.openxmlformats.org/officeDocument/2006/relationships/image" Target="../media/image98.svg"/><Relationship Id="rId87" Type="http://schemas.openxmlformats.org/officeDocument/2006/relationships/image" Target="../media/image106.svg"/><Relationship Id="rId5" Type="http://schemas.openxmlformats.org/officeDocument/2006/relationships/image" Target="../media/image24.svg"/><Relationship Id="rId61" Type="http://schemas.openxmlformats.org/officeDocument/2006/relationships/image" Target="../media/image80.svg"/><Relationship Id="rId82" Type="http://schemas.openxmlformats.org/officeDocument/2006/relationships/image" Target="../media/image101.png"/><Relationship Id="rId90" Type="http://schemas.openxmlformats.org/officeDocument/2006/relationships/image" Target="../media/image109.png"/><Relationship Id="rId95" Type="http://schemas.openxmlformats.org/officeDocument/2006/relationships/image" Target="../media/image114.svg"/><Relationship Id="rId19" Type="http://schemas.openxmlformats.org/officeDocument/2006/relationships/image" Target="../media/image3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43" Type="http://schemas.openxmlformats.org/officeDocument/2006/relationships/image" Target="../media/image62.svg"/><Relationship Id="rId48" Type="http://schemas.openxmlformats.org/officeDocument/2006/relationships/image" Target="../media/image67.png"/><Relationship Id="rId56" Type="http://schemas.openxmlformats.org/officeDocument/2006/relationships/image" Target="../media/image75.png"/><Relationship Id="rId64" Type="http://schemas.openxmlformats.org/officeDocument/2006/relationships/image" Target="../media/image83.png"/><Relationship Id="rId69" Type="http://schemas.openxmlformats.org/officeDocument/2006/relationships/image" Target="../media/image88.svg"/><Relationship Id="rId77" Type="http://schemas.openxmlformats.org/officeDocument/2006/relationships/image" Target="../media/image96.svg"/><Relationship Id="rId100" Type="http://schemas.openxmlformats.org/officeDocument/2006/relationships/image" Target="../media/image119.pn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80" Type="http://schemas.openxmlformats.org/officeDocument/2006/relationships/image" Target="../media/image99.png"/><Relationship Id="rId85" Type="http://schemas.openxmlformats.org/officeDocument/2006/relationships/image" Target="../media/image104.sv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33" Type="http://schemas.openxmlformats.org/officeDocument/2006/relationships/image" Target="../media/image52.svg"/><Relationship Id="rId38" Type="http://schemas.openxmlformats.org/officeDocument/2006/relationships/image" Target="../media/image57.png"/><Relationship Id="rId46" Type="http://schemas.openxmlformats.org/officeDocument/2006/relationships/image" Target="../media/image65.png"/><Relationship Id="rId59" Type="http://schemas.openxmlformats.org/officeDocument/2006/relationships/image" Target="../media/image78.sv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54" Type="http://schemas.openxmlformats.org/officeDocument/2006/relationships/image" Target="../media/image73.png"/><Relationship Id="rId62" Type="http://schemas.openxmlformats.org/officeDocument/2006/relationships/image" Target="../media/image81.png"/><Relationship Id="rId70" Type="http://schemas.openxmlformats.org/officeDocument/2006/relationships/image" Target="../media/image89.png"/><Relationship Id="rId75" Type="http://schemas.openxmlformats.org/officeDocument/2006/relationships/image" Target="../media/image94.svg"/><Relationship Id="rId83" Type="http://schemas.openxmlformats.org/officeDocument/2006/relationships/image" Target="../media/image102.svg"/><Relationship Id="rId88" Type="http://schemas.openxmlformats.org/officeDocument/2006/relationships/image" Target="../media/image107.pn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Master" Target="../slideMasters/slideMaster1.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8FF5F5F4-A1F6-E84F-81C1-515EEFC8D1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152" y="5972469"/>
            <a:ext cx="1586983" cy="627866"/>
          </a:xfrm>
          <a:prstGeom prst="rect">
            <a:avLst/>
          </a:prstGeom>
        </p:spPr>
      </p:pic>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40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aptop Mockup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2C7D072-0BEC-C7E7-12C9-4B9871DE38C0}"/>
              </a:ext>
            </a:extLst>
          </p:cNvPr>
          <p:cNvGrpSpPr/>
          <p:nvPr userDrawn="1"/>
        </p:nvGrpSpPr>
        <p:grpSpPr>
          <a:xfrm>
            <a:off x="7400495" y="0"/>
            <a:ext cx="4608469" cy="6858000"/>
            <a:chOff x="7400495" y="0"/>
            <a:chExt cx="4608469" cy="6858000"/>
          </a:xfrm>
        </p:grpSpPr>
        <p:sp>
          <p:nvSpPr>
            <p:cNvPr id="4" name="Freeform 3">
              <a:extLst>
                <a:ext uri="{FF2B5EF4-FFF2-40B4-BE49-F238E27FC236}">
                  <a16:creationId xmlns:a16="http://schemas.microsoft.com/office/drawing/2014/main" id="{7456062E-7CD3-C4E6-98C3-4FE7DD9D1B22}"/>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6EA3E4B-D44A-F270-9548-884A6F72959F}"/>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DE139CA9-D53B-DD0F-4265-217140DD9BCB}"/>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
        <p:nvSpPr>
          <p:cNvPr id="2" name="Text Placeholder 11">
            <a:extLst>
              <a:ext uri="{FF2B5EF4-FFF2-40B4-BE49-F238E27FC236}">
                <a16:creationId xmlns:a16="http://schemas.microsoft.com/office/drawing/2014/main" id="{829AC598-683F-EE19-6538-331867BC2F7F}"/>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1968295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136913"/>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dirty="0"/>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933915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92563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2211870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BBB82FA9-D576-D1D3-EB59-F69C58A8A964}"/>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8E13609B-3938-2062-DC23-24402D29AD9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247702AA-339B-E49F-5034-C79229B6DA1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0EC4150D-8893-044A-CAB5-82B3FFB5B5D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 name="Oval 5">
              <a:extLst>
                <a:ext uri="{FF2B5EF4-FFF2-40B4-BE49-F238E27FC236}">
                  <a16:creationId xmlns:a16="http://schemas.microsoft.com/office/drawing/2014/main" id="{4DF89842-448B-A75E-6D94-356FC110ACF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a:extLst>
                <a:ext uri="{FF2B5EF4-FFF2-40B4-BE49-F238E27FC236}">
                  <a16:creationId xmlns:a16="http://schemas.microsoft.com/office/drawing/2014/main" id="{5B989901-5D8D-D7F1-8C73-96BDB2C279E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D4E6C3FF-09CF-FCC5-F819-AB10FD7960F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CCFAFB6-8B37-95AA-24EF-BB1C1FB3C93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DD7FEFF3-FB6D-A7EF-FAEC-88C60C7CABE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B5014327-7C6A-E6B3-D9B7-4A02A60B8CB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504882F-9DBE-185C-F3EE-94CF79AC0FFA}"/>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AAD3ADD-2F79-FC5D-6CE3-96FFB178010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6F4063E9-8863-5AB7-D6C9-36728852F3F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2F22D429-4CBD-082E-2E5C-CD7CBA6389C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7098DB3-506A-8CEB-51BE-8558444F840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A3F52C7-D4C8-EC29-7FB5-991F16F4C51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FEDBEFD9-8A60-E420-5162-21888993630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6EA6C269-F0DE-B6A8-06C6-8FAF7DD693FF}"/>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0AF58527-3FA7-91BC-2351-30BD99F9CDD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5204CD7F-1E8F-B365-0B41-7942E3E3875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B5201B1-BCAD-B1A5-4533-05AE24C9490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F01DFB5-EDE0-5B96-0B42-EE197D3278C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5754732-106D-D371-FAA2-067CB844CDC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178E087-6D79-4C60-FC49-18346A672D2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E8A0DB7F-A9AD-EBF4-89FE-0EAA5ED98B7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BF988A40-AA8E-1834-9598-9800AC736DF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90B9D75-57F0-527A-C40A-C5690925F2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4445F-A2E4-8918-0ACF-42545AFDF0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D2C1E781-D019-D641-9047-10BAFA4E66D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FC9EB9EF-1D48-8148-6570-5A9DC6B4BF2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E2FD2E88-CDF7-E545-9682-A7CF47113DA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5040441C-16C9-4314-45C3-D58BBBC07E6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B41F9105-C549-C0D8-4244-9D91AC44A5B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CA2E5E1-011F-4712-8702-F0C03DFC13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619AD74-D8F8-E36A-758B-1DB1EDA01ED2}"/>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7512BC4-BC3A-B63E-0AE6-6BFB84024C0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3B1889C-599D-AB4D-51EE-12951DB849A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BBB160E-D03C-153E-E296-27859AF4EB1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136B0DE8-D0A0-CC3E-C572-82400CB1215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EBB4986-C05D-545A-0791-9F64A01B78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D7DE3897-4FD0-1A03-E581-F13BA1AFEB3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8711616E-B0AE-DA4B-0E7C-E006542DEC8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1056C8-D6A2-230D-811C-F2E6CA4827E3}"/>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0A9774C-B0A6-A26D-A2B5-AFA2D29BCCF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159A600-34B4-566D-4E14-CC214C90CB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9D97F48-41BA-3B8F-19F2-25547D98DD0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2E4013FC-4B75-E77C-D252-06666DCAC09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BBF0F1E-BDE4-17EE-73DA-53F66B154150}"/>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A2E3AD3-96D2-5562-46A7-89AB2193744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2060497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7007225"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3226240"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633534" y="228600"/>
            <a:ext cx="5460878" cy="1208314"/>
          </a:xfrm>
        </p:spPr>
        <p:txBody>
          <a:bodyPr/>
          <a:lstStyle/>
          <a:p>
            <a:r>
              <a:rPr lang="en-US"/>
              <a:t>Click to edit Master title style</a:t>
            </a:r>
            <a:endParaRPr lang="en-US" dirty="0"/>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633534" y="1531919"/>
            <a:ext cx="5460878"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34F7E5B8-205A-957D-3664-018EA6E80E7B}"/>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1938847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8">
    <p:spTree>
      <p:nvGrpSpPr>
        <p:cNvPr id="1" name=""/>
        <p:cNvGrpSpPr/>
        <p:nvPr/>
      </p:nvGrpSpPr>
      <p:grpSpPr>
        <a:xfrm>
          <a:off x="0" y="0"/>
          <a:ext cx="0" cy="0"/>
          <a:chOff x="0" y="0"/>
          <a:chExt cx="0" cy="0"/>
        </a:xfrm>
      </p:grpSpPr>
      <p:sp>
        <p:nvSpPr>
          <p:cNvPr id="3" name="Rectangle 2"/>
          <p:cNvSpPr/>
          <p:nvPr userDrawn="1"/>
        </p:nvSpPr>
        <p:spPr>
          <a:xfrm>
            <a:off x="0"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0" y="0"/>
            <a:ext cx="3732213" cy="6858000"/>
          </a:xfrm>
          <a:pattFill prst="pct5">
            <a:fgClr>
              <a:schemeClr val="tx2"/>
            </a:fgClr>
            <a:bgClr>
              <a:schemeClr val="accent2"/>
            </a:bgClr>
          </a:pattFill>
        </p:spPr>
        <p:txBody>
          <a:bodyPr/>
          <a:lstStyle>
            <a:lvl1pPr marL="0" indent="0">
              <a:buNone/>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8373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1027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1645118" y="4533206"/>
            <a:ext cx="4191003"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980970"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980969" y="4312370"/>
            <a:ext cx="8123273" cy="2101682"/>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065" y="5658380"/>
            <a:ext cx="1586983" cy="627866"/>
          </a:xfrm>
          <a:prstGeom prst="rect">
            <a:avLst/>
          </a:prstGeom>
        </p:spPr>
      </p:pic>
    </p:spTree>
    <p:extLst>
      <p:ext uri="{BB962C8B-B14F-4D97-AF65-F5344CB8AC3E}">
        <p14:creationId xmlns:p14="http://schemas.microsoft.com/office/powerpoint/2010/main" val="837727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10616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3494719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11">
            <a:extLst>
              <a:ext uri="{FF2B5EF4-FFF2-40B4-BE49-F238E27FC236}">
                <a16:creationId xmlns:a16="http://schemas.microsoft.com/office/drawing/2014/main" id="{2C9220F1-E0A6-719C-235A-1A655211AEB1}"/>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913060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3809951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03965" y="4507362"/>
            <a:ext cx="1617558" cy="640080"/>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3816" y="1511456"/>
            <a:ext cx="1617856" cy="6400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10452" y="5683640"/>
            <a:ext cx="1604584" cy="640080"/>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48711"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19683"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93470"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63882"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113932"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193470"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062854"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543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hq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hq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hq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hq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hq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hq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hq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hqprint">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hqprint">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hqprint">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hqprint">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hqprint">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hqprint">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hqprint">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hqprint">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hqprint">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hqprint">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hqprint">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hqprint">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hqprint">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hqprint">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hqprint">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hqprint">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hqprint">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hqprint">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hqprint">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hqprint">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hqprint">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hqprint">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hqprint">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hqprint">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hqprint">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hqprint">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hqprint">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hqprint">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hqprint">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hqprint">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rau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2050-0450-4F46-AD41-D7614D3F384E}"/>
              </a:ext>
            </a:extLst>
          </p:cNvPr>
          <p:cNvSpPr>
            <a:spLocks noGrp="1"/>
          </p:cNvSpPr>
          <p:nvPr>
            <p:ph type="title" hasCustomPrompt="1"/>
          </p:nvPr>
        </p:nvSpPr>
        <p:spPr/>
        <p:txBody>
          <a:bodyPr/>
          <a:lstStyle>
            <a:lvl1pPr algn="ctr">
              <a:defRPr/>
            </a:lvl1pPr>
          </a:lstStyle>
          <a:p>
            <a:r>
              <a:rPr lang="en-US"/>
              <a:t>Fraud, Waste or Abuse</a:t>
            </a:r>
          </a:p>
        </p:txBody>
      </p:sp>
      <p:pic>
        <p:nvPicPr>
          <p:cNvPr id="5" name="Picture 4">
            <a:extLst>
              <a:ext uri="{FF2B5EF4-FFF2-40B4-BE49-F238E27FC236}">
                <a16:creationId xmlns:a16="http://schemas.microsoft.com/office/drawing/2014/main" id="{F41ACA1B-CE98-4D2D-ADD5-527158F3BF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705" y="6065843"/>
            <a:ext cx="1617856" cy="640080"/>
          </a:xfrm>
          <a:prstGeom prst="rect">
            <a:avLst/>
          </a:prstGeom>
        </p:spPr>
      </p:pic>
      <p:sp>
        <p:nvSpPr>
          <p:cNvPr id="7" name="TextBox 6">
            <a:extLst>
              <a:ext uri="{FF2B5EF4-FFF2-40B4-BE49-F238E27FC236}">
                <a16:creationId xmlns:a16="http://schemas.microsoft.com/office/drawing/2014/main" id="{DB6F1012-1F34-4677-8453-CB7CE0B7F44E}"/>
              </a:ext>
            </a:extLst>
          </p:cNvPr>
          <p:cNvSpPr txBox="1"/>
          <p:nvPr userDrawn="1"/>
        </p:nvSpPr>
        <p:spPr>
          <a:xfrm>
            <a:off x="734946" y="1418408"/>
            <a:ext cx="10617360" cy="4668457"/>
          </a:xfrm>
          <a:prstGeom prst="rect">
            <a:avLst/>
          </a:prstGeom>
          <a:noFill/>
        </p:spPr>
        <p:txBody>
          <a:bodyPr wrap="square" rtlCol="0">
            <a:spAutoFit/>
          </a:bodyPr>
          <a:lstStyle/>
          <a:p>
            <a:pPr marL="0" lvl="0" indent="0" algn="ctr" defTabSz="914126" fontAlgn="base">
              <a:lnSpc>
                <a:spcPct val="85000"/>
              </a:lnSpc>
              <a:spcBef>
                <a:spcPts val="0"/>
              </a:spcBef>
              <a:buClrTx/>
              <a:buNone/>
            </a:pPr>
            <a:r>
              <a:rPr lang="en-US" sz="2600">
                <a:solidFill>
                  <a:srgbClr val="75787B"/>
                </a:solidFill>
                <a:latin typeface="+mn-lt"/>
                <a:ea typeface="+mn-ea"/>
                <a:cs typeface="+mn-cs"/>
              </a:rPr>
              <a:t>Citizens and agencies are encouraged to report fraud, waste, or abuse in State and Local government.​</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u="sng">
                <a:solidFill>
                  <a:srgbClr val="75787B"/>
                </a:solidFill>
                <a:latin typeface="+mn-lt"/>
                <a:ea typeface="+mn-ea"/>
                <a:cs typeface="+mn-cs"/>
              </a:rPr>
              <a:t>NOTICE:</a:t>
            </a:r>
            <a:r>
              <a:rPr lang="en-US" sz="2600">
                <a:solidFill>
                  <a:srgbClr val="75787B"/>
                </a:solidFill>
                <a:latin typeface="+mn-lt"/>
                <a:ea typeface="+mn-ea"/>
                <a:cs typeface="+mn-cs"/>
              </a:rPr>
              <a:t> This agency is a recipient of taxpayer funding. If you observe an agency director or employee engaging in any activity which you consider to be illegal, improper or wasteful, please call the state Comptroller’s toll-free Hotline:​</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b="1">
                <a:solidFill>
                  <a:srgbClr val="75787B"/>
                </a:solidFill>
                <a:latin typeface="+mn-lt"/>
                <a:ea typeface="+mn-ea"/>
                <a:cs typeface="+mn-cs"/>
              </a:rPr>
              <a:t>1-800-232-5454</a:t>
            </a: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spcAft>
                <a:spcPts val="600"/>
              </a:spcAft>
              <a:buClrTx/>
              <a:buNone/>
            </a:pPr>
            <a:r>
              <a:rPr lang="en-US" sz="2600">
                <a:solidFill>
                  <a:srgbClr val="75787B"/>
                </a:solidFill>
                <a:latin typeface="+mn-lt"/>
                <a:ea typeface="+mn-ea"/>
                <a:cs typeface="+mn-cs"/>
              </a:rPr>
              <a:t>Notifications can also be submitted electronically at:​</a:t>
            </a:r>
          </a:p>
          <a:p>
            <a:pPr marL="0" lvl="0" indent="0" algn="ctr" defTabSz="914126" fontAlgn="base">
              <a:lnSpc>
                <a:spcPct val="85000"/>
              </a:lnSpc>
              <a:spcBef>
                <a:spcPts val="0"/>
              </a:spcBef>
              <a:spcAft>
                <a:spcPts val="600"/>
              </a:spcAft>
              <a:buClrTx/>
              <a:buNone/>
            </a:pPr>
            <a:endParaRPr lang="en-US" sz="2600">
              <a:solidFill>
                <a:srgbClr val="75787B"/>
              </a:solidFill>
              <a:latin typeface="+mn-lt"/>
              <a:ea typeface="+mn-ea"/>
              <a:cs typeface="+mn-cs"/>
            </a:endParaRP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r>
              <a:rPr lang="en-US" sz="2600" b="1">
                <a:solidFill>
                  <a:srgbClr val="75787B"/>
                </a:solidFill>
                <a:latin typeface="+mn-lt"/>
                <a:ea typeface="+mn-ea"/>
                <a:cs typeface="+mn-cs"/>
              </a:rPr>
              <a:t>http://www.comptroller.tn.gov/hotline</a:t>
            </a:r>
            <a:endParaRPr lang="en-US"/>
          </a:p>
        </p:txBody>
      </p:sp>
    </p:spTree>
    <p:extLst>
      <p:ext uri="{BB962C8B-B14F-4D97-AF65-F5344CB8AC3E}">
        <p14:creationId xmlns:p14="http://schemas.microsoft.com/office/powerpoint/2010/main" val="658067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10616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157859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
        <p:nvSpPr>
          <p:cNvPr id="2" name="Text Placeholder 11">
            <a:extLst>
              <a:ext uri="{FF2B5EF4-FFF2-40B4-BE49-F238E27FC236}">
                <a16:creationId xmlns:a16="http://schemas.microsoft.com/office/drawing/2014/main" id="{02E0BF29-865E-6D8B-578D-387019834176}"/>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1134746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5953038"/>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21334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21334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60924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1964B0A5-FAE1-1B66-48D3-6E8D2A0772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1815945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3" name="Text Placeholder 11">
            <a:extLst>
              <a:ext uri="{FF2B5EF4-FFF2-40B4-BE49-F238E27FC236}">
                <a16:creationId xmlns:a16="http://schemas.microsoft.com/office/drawing/2014/main" id="{FACE9E71-711C-A089-E312-3493086E49A4}"/>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2784285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
        <p:nvSpPr>
          <p:cNvPr id="2" name="Text Placeholder 11">
            <a:extLst>
              <a:ext uri="{FF2B5EF4-FFF2-40B4-BE49-F238E27FC236}">
                <a16:creationId xmlns:a16="http://schemas.microsoft.com/office/drawing/2014/main" id="{829AC598-683F-EE19-6538-331867BC2F7F}"/>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3352306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2" name="Text Placeholder 11">
            <a:extLst>
              <a:ext uri="{FF2B5EF4-FFF2-40B4-BE49-F238E27FC236}">
                <a16:creationId xmlns:a16="http://schemas.microsoft.com/office/drawing/2014/main" id="{C29E782A-1549-04BC-5D42-7E094DFB68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3970885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61346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BBB82FA9-D576-D1D3-EB59-F69C58A8A964}"/>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8E13609B-3938-2062-DC23-24402D29AD9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247702AA-339B-E49F-5034-C79229B6DA1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0EC4150D-8893-044A-CAB5-82B3FFB5B5D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 name="Oval 5">
              <a:extLst>
                <a:ext uri="{FF2B5EF4-FFF2-40B4-BE49-F238E27FC236}">
                  <a16:creationId xmlns:a16="http://schemas.microsoft.com/office/drawing/2014/main" id="{4DF89842-448B-A75E-6D94-356FC110ACF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a:extLst>
                <a:ext uri="{FF2B5EF4-FFF2-40B4-BE49-F238E27FC236}">
                  <a16:creationId xmlns:a16="http://schemas.microsoft.com/office/drawing/2014/main" id="{5B989901-5D8D-D7F1-8C73-96BDB2C279E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D4E6C3FF-09CF-FCC5-F819-AB10FD7960F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CCFAFB6-8B37-95AA-24EF-BB1C1FB3C93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DD7FEFF3-FB6D-A7EF-FAEC-88C60C7CABE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B5014327-7C6A-E6B3-D9B7-4A02A60B8CB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504882F-9DBE-185C-F3EE-94CF79AC0FFA}"/>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AAD3ADD-2F79-FC5D-6CE3-96FFB178010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6F4063E9-8863-5AB7-D6C9-36728852F3F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2F22D429-4CBD-082E-2E5C-CD7CBA6389C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7098DB3-506A-8CEB-51BE-8558444F840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A3F52C7-D4C8-EC29-7FB5-991F16F4C51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FEDBEFD9-8A60-E420-5162-21888993630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6EA6C269-F0DE-B6A8-06C6-8FAF7DD693FF}"/>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0AF58527-3FA7-91BC-2351-30BD99F9CDD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5204CD7F-1E8F-B365-0B41-7942E3E3875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B5201B1-BCAD-B1A5-4533-05AE24C9490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F01DFB5-EDE0-5B96-0B42-EE197D3278C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5754732-106D-D371-FAA2-067CB844CDC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178E087-6D79-4C60-FC49-18346A672D2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E8A0DB7F-A9AD-EBF4-89FE-0EAA5ED98B7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BF988A40-AA8E-1834-9598-9800AC736DF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90B9D75-57F0-527A-C40A-C5690925F2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4445F-A2E4-8918-0ACF-42545AFDF0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D2C1E781-D019-D641-9047-10BAFA4E66D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FC9EB9EF-1D48-8148-6570-5A9DC6B4BF2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E2FD2E88-CDF7-E545-9682-A7CF47113DA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5040441C-16C9-4314-45C3-D58BBBC07E6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B41F9105-C549-C0D8-4244-9D91AC44A5B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CA2E5E1-011F-4712-8702-F0C03DFC13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619AD74-D8F8-E36A-758B-1DB1EDA01ED2}"/>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7512BC4-BC3A-B63E-0AE6-6BFB84024C0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3B1889C-599D-AB4D-51EE-12951DB849A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BBB160E-D03C-153E-E296-27859AF4EB1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136B0DE8-D0A0-CC3E-C572-82400CB1215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EBB4986-C05D-545A-0791-9F64A01B78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D7DE3897-4FD0-1A03-E581-F13BA1AFEB3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8711616E-B0AE-DA4B-0E7C-E006542DEC8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1056C8-D6A2-230D-811C-F2E6CA4827E3}"/>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0A9774C-B0A6-A26D-A2B5-AFA2D29BCCF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159A600-34B4-566D-4E14-CC214C90CB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9D97F48-41BA-3B8F-19F2-25547D98DD0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2E4013FC-4B75-E77C-D252-06666DCAC09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BBF0F1E-BDE4-17EE-73DA-53F66B154150}"/>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A2E3AD3-96D2-5562-46A7-89AB2193744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1256418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7007225"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3226240"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633534" y="228600"/>
            <a:ext cx="5460878" cy="1208314"/>
          </a:xfrm>
        </p:spPr>
        <p:txBody>
          <a:bodyPr/>
          <a:lstStyle/>
          <a:p>
            <a:r>
              <a:rPr lang="en-US"/>
              <a:t>Click to edit Master title style</a:t>
            </a:r>
            <a:endParaRPr lang="en-US" dirty="0"/>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633534" y="1531919"/>
            <a:ext cx="5460878"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34F7E5B8-205A-957D-3664-018EA6E80E7B}"/>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242897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0"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0" y="0"/>
            <a:ext cx="3732213" cy="6858000"/>
          </a:xfrm>
          <a:pattFill prst="pct5">
            <a:fgClr>
              <a:schemeClr val="tx2"/>
            </a:fgClr>
            <a:bgClr>
              <a:schemeClr val="accent2"/>
            </a:bgClr>
          </a:pattFill>
        </p:spPr>
        <p:txBody>
          <a:bodyPr/>
          <a:lstStyle>
            <a:lvl1pPr marL="0" indent="0">
              <a:buNone/>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8373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66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1645118" y="4533206"/>
            <a:ext cx="4191003"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980970"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980969" y="4312370"/>
            <a:ext cx="8123273" cy="2101682"/>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065" y="5658380"/>
            <a:ext cx="1586983" cy="627866"/>
          </a:xfrm>
          <a:prstGeom prst="rect">
            <a:avLst/>
          </a:prstGeom>
        </p:spPr>
      </p:pic>
    </p:spTree>
    <p:extLst>
      <p:ext uri="{BB962C8B-B14F-4D97-AF65-F5344CB8AC3E}">
        <p14:creationId xmlns:p14="http://schemas.microsoft.com/office/powerpoint/2010/main" val="1945183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
        <p:nvSpPr>
          <p:cNvPr id="2" name="Text Placeholder 11">
            <a:extLst>
              <a:ext uri="{FF2B5EF4-FFF2-40B4-BE49-F238E27FC236}">
                <a16:creationId xmlns:a16="http://schemas.microsoft.com/office/drawing/2014/main" id="{02E0BF29-865E-6D8B-578D-387019834176}"/>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968553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5953038"/>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21334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21334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0" y="0"/>
            <a:ext cx="1827213" cy="6858000"/>
          </a:xfrm>
          <a:prstGeom prst="rect">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12032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8" y="1531917"/>
            <a:ext cx="11204831" cy="431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201840"/>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4828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800B34F4-D37B-4FCE-B19E-8AC2D3136F87}"/>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3D79D985-522E-4815-9A90-CCB2102481D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79991DFE-94E4-19AB-0972-9088099F7E00}"/>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B0A4D449-EF5B-3993-277C-449A2CFF57D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44463259-608B-E08B-D5CE-F8DC6BECF6E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DF675E3D-B129-E72A-E03D-2E93027FA3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25F26DBF-EDAC-20C4-6EC5-9DB9EF743A5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821616D7-BEEA-38D6-8DE2-533BDE863130}"/>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097235D8-3725-2BF7-1FA7-E0CBCCA96A8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F47862A7-7803-A1F4-84E2-AE3E916E4B9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91FF9CD8-1A58-E1A7-807B-85DA801F6A6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44F93EA7-D6B3-ED8F-0CA5-8A1C2743FE2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85DAFC5D-831F-7CE6-6969-C5F5FC17EBD7}"/>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FF61CE59-B617-169E-F5F8-D197A929534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A79C6CE1-2D95-E701-8511-69F4F10CC640}"/>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98F2DF64-891F-1D9D-AD98-A204C7ECB46B}"/>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A0404E7-26AB-7047-24B4-F88E21A7C5F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4929038-12E0-10F7-317B-CE2DF81AB78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84BD55B9-A153-D481-66A8-BEB251A2B2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292EA9E0-1EF4-60B3-060C-5C40BECBD00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ECE7DD42-BEEC-2EA7-F803-4ABFE8C038DA}"/>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A60D47DB-51AA-D091-1402-757DA94FD19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85BA26B2-60A8-3E34-C3F3-254E98C4A9C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85FB6BF-A280-B9AA-036C-069B10CCFB7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76BFA3FB-EB9E-9C53-2E8D-337501C33471}"/>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BE257809-91C9-54B8-974F-9D44D2CAB4D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A5A00912-2EC0-668B-9829-BA72DEFDB3C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72ED9DEE-1621-BFB0-629A-36410ECB94A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42EAAB73-3433-053F-17F3-572C20CA846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75963C91-7D74-2A9B-EAC1-CF50B4E21B7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87293302-A164-C136-54A2-7BA6EF41230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154296C-7268-08D1-FB83-FEE1198CB90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3A7833B-A9B7-6397-0160-7A2A473C46D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8209A318-9D33-89C6-CEE5-9B65B5CBC845}"/>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739EB5A9-440D-E966-2A7F-51EFB41EC164}"/>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A4BF16B5-C4D3-9C56-3D42-BA5128EC4D21}"/>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9BCAAF9B-73C3-52B9-A7BB-82217926591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8F93CD8F-7644-9ACC-31B8-C493D312FC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C9990D3F-44C8-D228-C7EA-CBD7717FBF5E}"/>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1FE225CB-51B9-4E01-EC39-1575092D128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99E5398-1B3C-FF77-A50B-F5D27F60DDB4}"/>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C842B528-A8EE-E257-827E-733123B701C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AECBA0FA-8421-7094-7C24-70C585702CE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0D169013-4512-F5F2-066E-D7A2E27C15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F61AD7B-30F1-CA25-081A-C12DAF007F1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A4BE33CE-C2CC-FC5F-06D4-6F70D8CC591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279D601-5CF4-2C8C-951B-0BB86C7E553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82733E9E-0A64-25A8-960F-DB6409D242B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CB0BD8E-2776-176D-33E5-48A3432A190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8" name="Rectangle 7">
            <a:extLst>
              <a:ext uri="{FF2B5EF4-FFF2-40B4-BE49-F238E27FC236}">
                <a16:creationId xmlns:a16="http://schemas.microsoft.com/office/drawing/2014/main" id="{E30DDD92-F8D7-27FF-AD91-CA3E7478236B}"/>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Tree>
    <p:extLst>
      <p:ext uri="{BB962C8B-B14F-4D97-AF65-F5344CB8AC3E}">
        <p14:creationId xmlns:p14="http://schemas.microsoft.com/office/powerpoint/2010/main" val="56897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dirty="0">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1097459670"/>
              </p:ext>
            </p:extLst>
          </p:nvPr>
        </p:nvGraphicFramePr>
        <p:xfrm>
          <a:off x="2101850" y="1436914"/>
          <a:ext cx="9610725" cy="4778358"/>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67566">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67566">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67566">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67566">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2" name="Rectangle 1">
            <a:extLst>
              <a:ext uri="{FF2B5EF4-FFF2-40B4-BE49-F238E27FC236}">
                <a16:creationId xmlns:a16="http://schemas.microsoft.com/office/drawing/2014/main" id="{4B51C083-0763-45B6-7488-022FBAB4066D}"/>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Tree>
    <p:extLst>
      <p:ext uri="{BB962C8B-B14F-4D97-AF65-F5344CB8AC3E}">
        <p14:creationId xmlns:p14="http://schemas.microsoft.com/office/powerpoint/2010/main" val="70698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ll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1964B0A5-FAE1-1B66-48D3-6E8D2A0772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1"/>
                </a:solidFill>
              </a:rPr>
              <a:t>© Tennessee Department of Education </a:t>
            </a:r>
            <a:endParaRPr lang="id-ID" dirty="0">
              <a:solidFill>
                <a:schemeClr val="tx1"/>
              </a:solidFill>
            </a:endParaRPr>
          </a:p>
        </p:txBody>
      </p:sp>
    </p:spTree>
    <p:extLst>
      <p:ext uri="{BB962C8B-B14F-4D97-AF65-F5344CB8AC3E}">
        <p14:creationId xmlns:p14="http://schemas.microsoft.com/office/powerpoint/2010/main" val="2192101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dirty="0"/>
              <a:t>Click to edit title style</a:t>
            </a:r>
          </a:p>
        </p:txBody>
      </p:sp>
      <p:sp>
        <p:nvSpPr>
          <p:cNvPr id="4" name="Text Placeholder 11">
            <a:extLst>
              <a:ext uri="{FF2B5EF4-FFF2-40B4-BE49-F238E27FC236}">
                <a16:creationId xmlns:a16="http://schemas.microsoft.com/office/drawing/2014/main" id="{C68D8C1C-F6AD-DDA8-C956-474970713F5E}"/>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73" r:id="rId1"/>
    <p:sldLayoutId id="2147483988" r:id="rId2"/>
    <p:sldLayoutId id="2147483918" r:id="rId3"/>
    <p:sldLayoutId id="2147483989" r:id="rId4"/>
    <p:sldLayoutId id="2147483990" r:id="rId5"/>
    <p:sldLayoutId id="2147483921" r:id="rId6"/>
    <p:sldLayoutId id="2147483930" r:id="rId7"/>
    <p:sldLayoutId id="2147483986" r:id="rId8"/>
    <p:sldLayoutId id="2147483991" r:id="rId9"/>
    <p:sldLayoutId id="2147483992" r:id="rId10"/>
    <p:sldLayoutId id="2147483977" r:id="rId11"/>
    <p:sldLayoutId id="2147483984" r:id="rId12"/>
    <p:sldLayoutId id="2147483983" r:id="rId13"/>
    <p:sldLayoutId id="2147483993" r:id="rId14"/>
    <p:sldLayoutId id="2147483994" r:id="rId15"/>
    <p:sldLayoutId id="2147483995" r:id="rId16"/>
    <p:sldLayoutId id="2147483996" r:id="rId17"/>
    <p:sldLayoutId id="2147483966" r:id="rId18"/>
    <p:sldLayoutId id="2147483945" r:id="rId19"/>
    <p:sldLayoutId id="2147483967" r:id="rId20"/>
    <p:sldLayoutId id="2147483987" r:id="rId21"/>
    <p:sldLayoutId id="2147483960" r:id="rId22"/>
    <p:sldLayoutId id="2147483961" r:id="rId23"/>
    <p:sldLayoutId id="2147483959" r:id="rId24"/>
    <p:sldLayoutId id="2147483999" r:id="rId25"/>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dirty="0"/>
              <a:t>Click to edit title style</a:t>
            </a:r>
          </a:p>
        </p:txBody>
      </p:sp>
      <p:sp>
        <p:nvSpPr>
          <p:cNvPr id="4" name="Text Placeholder 11">
            <a:extLst>
              <a:ext uri="{FF2B5EF4-FFF2-40B4-BE49-F238E27FC236}">
                <a16:creationId xmlns:a16="http://schemas.microsoft.com/office/drawing/2014/main" id="{C68D8C1C-F6AD-DDA8-C956-474970713F5E}"/>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378738394"/>
      </p:ext>
    </p:extLst>
  </p:cSld>
  <p:clrMap bg1="lt1" tx1="dk1" bg2="lt2" tx2="dk2" accent1="accent1" accent2="accent2" accent3="accent3" accent4="accent4" accent5="accent5" accent6="accent6" hlink="hlink" folHlink="folHlink"/>
  <p:sldLayoutIdLst>
    <p:sldLayoutId id="2147483931" r:id="rId1"/>
    <p:sldLayoutId id="2147483923" r:id="rId2"/>
    <p:sldLayoutId id="2147483920" r:id="rId3"/>
    <p:sldLayoutId id="2147483981" r:id="rId4"/>
    <p:sldLayoutId id="2147483922" r:id="rId5"/>
    <p:sldLayoutId id="2147483976" r:id="rId6"/>
    <p:sldLayoutId id="2147483962" r:id="rId7"/>
    <p:sldLayoutId id="2147483979" r:id="rId8"/>
    <p:sldLayoutId id="2147483978" r:id="rId9"/>
    <p:sldLayoutId id="2147483942" r:id="rId10"/>
    <p:sldLayoutId id="2147483943" r:id="rId1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7.xml"/><Relationship Id="rId4" Type="http://schemas.openxmlformats.org/officeDocument/2006/relationships/image" Target="../media/image127.png"/></Relationships>
</file>

<file path=ppt/slides/_rels/slide1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mailto:Artina.Fossett@tn.gov" TargetMode="External"/><Relationship Id="rId2" Type="http://schemas.openxmlformats.org/officeDocument/2006/relationships/hyperlink" Target="mailto:Anessa.Ladd@tn.gov" TargetMode="External"/><Relationship Id="rId1" Type="http://schemas.openxmlformats.org/officeDocument/2006/relationships/slideLayout" Target="../slideLayouts/slideLayout17.xml"/><Relationship Id="rId6" Type="http://schemas.openxmlformats.org/officeDocument/2006/relationships/image" Target="../media/image131.jpeg"/><Relationship Id="rId5" Type="http://schemas.openxmlformats.org/officeDocument/2006/relationships/hyperlink" Target="mailto:Email.Address@tn.gov" TargetMode="External"/><Relationship Id="rId4" Type="http://schemas.openxmlformats.org/officeDocument/2006/relationships/hyperlink" Target="mailto:Mario.Pennington@tn.gov"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s://eplan.tn.gov/DocumentLibrary/" TargetMode="Externa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C6A205A-99D1-EBB2-2746-92CA127D6964}"/>
              </a:ext>
            </a:extLst>
          </p:cNvPr>
          <p:cNvSpPr>
            <a:spLocks noGrp="1"/>
          </p:cNvSpPr>
          <p:nvPr>
            <p:ph type="subTitle" idx="1"/>
          </p:nvPr>
        </p:nvSpPr>
        <p:spPr/>
        <p:txBody>
          <a:bodyPr/>
          <a:lstStyle/>
          <a:p>
            <a:r>
              <a:rPr lang="en-US" dirty="0"/>
              <a:t>Anessa Ladd</a:t>
            </a:r>
          </a:p>
        </p:txBody>
      </p:sp>
      <p:sp>
        <p:nvSpPr>
          <p:cNvPr id="3" name="Title 2">
            <a:extLst>
              <a:ext uri="{FF2B5EF4-FFF2-40B4-BE49-F238E27FC236}">
                <a16:creationId xmlns:a16="http://schemas.microsoft.com/office/drawing/2014/main" id="{AB22083E-BA64-8C83-78D9-4580F14476D6}"/>
              </a:ext>
            </a:extLst>
          </p:cNvPr>
          <p:cNvSpPr>
            <a:spLocks noGrp="1"/>
          </p:cNvSpPr>
          <p:nvPr>
            <p:ph type="title"/>
          </p:nvPr>
        </p:nvSpPr>
        <p:spPr/>
        <p:txBody>
          <a:bodyPr/>
          <a:lstStyle/>
          <a:p>
            <a:r>
              <a:rPr lang="en-US" dirty="0"/>
              <a:t>Extended Learning Monitoring in </a:t>
            </a:r>
            <a:r>
              <a:rPr lang="en-US" dirty="0" err="1"/>
              <a:t>ePlan</a:t>
            </a:r>
            <a:endParaRPr lang="en-US" dirty="0"/>
          </a:p>
        </p:txBody>
      </p:sp>
      <p:sp>
        <p:nvSpPr>
          <p:cNvPr id="4" name="Text Placeholder 3">
            <a:extLst>
              <a:ext uri="{FF2B5EF4-FFF2-40B4-BE49-F238E27FC236}">
                <a16:creationId xmlns:a16="http://schemas.microsoft.com/office/drawing/2014/main" id="{5985A607-6788-AB88-7067-614F9A7C573C}"/>
              </a:ext>
            </a:extLst>
          </p:cNvPr>
          <p:cNvSpPr>
            <a:spLocks noGrp="1"/>
          </p:cNvSpPr>
          <p:nvPr>
            <p:ph type="body" sz="quarter" idx="10"/>
          </p:nvPr>
        </p:nvSpPr>
        <p:spPr>
          <a:xfrm>
            <a:off x="503238" y="4343400"/>
            <a:ext cx="5591175" cy="751114"/>
          </a:xfrm>
        </p:spPr>
        <p:txBody>
          <a:bodyPr>
            <a:noAutofit/>
          </a:bodyPr>
          <a:lstStyle/>
          <a:p>
            <a:r>
              <a:rPr lang="en-US" sz="1800" dirty="0"/>
              <a:t>Extended Learning Grant Manager </a:t>
            </a:r>
          </a:p>
          <a:p>
            <a:r>
              <a:rPr lang="en-US" sz="1800" dirty="0"/>
              <a:t>Federal Programs and Oversight </a:t>
            </a:r>
          </a:p>
        </p:txBody>
      </p:sp>
      <p:sp>
        <p:nvSpPr>
          <p:cNvPr id="6" name="Text Placeholder 5">
            <a:extLst>
              <a:ext uri="{FF2B5EF4-FFF2-40B4-BE49-F238E27FC236}">
                <a16:creationId xmlns:a16="http://schemas.microsoft.com/office/drawing/2014/main" id="{F589757B-E7F1-9B26-8E5E-67F218B7B602}"/>
              </a:ext>
            </a:extLst>
          </p:cNvPr>
          <p:cNvSpPr>
            <a:spLocks noGrp="1"/>
          </p:cNvSpPr>
          <p:nvPr>
            <p:ph type="body" sz="quarter" idx="4294967295"/>
          </p:nvPr>
        </p:nvSpPr>
        <p:spPr>
          <a:xfrm>
            <a:off x="6879943" y="6363354"/>
            <a:ext cx="5105401" cy="236981"/>
          </a:xfrm>
        </p:spPr>
        <p:txBody>
          <a:bodyPr>
            <a:normAutofit fontScale="47500" lnSpcReduction="20000"/>
          </a:bodyPr>
          <a:lstStyle/>
          <a:p>
            <a:endParaRPr lang="en-US"/>
          </a:p>
        </p:txBody>
      </p:sp>
      <p:pic>
        <p:nvPicPr>
          <p:cNvPr id="12" name="Picture Placeholder 11" descr="A group of people posing for a photo&#10;&#10;Description automatically generated with medium confidence">
            <a:extLst>
              <a:ext uri="{FF2B5EF4-FFF2-40B4-BE49-F238E27FC236}">
                <a16:creationId xmlns:a16="http://schemas.microsoft.com/office/drawing/2014/main" id="{60C8A505-D98E-AAB8-360C-11A1BEBC66EB}"/>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xt Placeholder 11">
            <a:extLst>
              <a:ext uri="{FF2B5EF4-FFF2-40B4-BE49-F238E27FC236}">
                <a16:creationId xmlns:a16="http://schemas.microsoft.com/office/drawing/2014/main" id="{1599E7A4-4DB7-CC66-7E72-E882FEC64730}"/>
              </a:ext>
            </a:extLst>
          </p:cNvPr>
          <p:cNvSpPr txBox="1">
            <a:spLocks/>
          </p:cNvSpPr>
          <p:nvPr/>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89167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90D9-82E2-F5FD-9932-E6F2CF8FCAB1}"/>
              </a:ext>
            </a:extLst>
          </p:cNvPr>
          <p:cNvSpPr>
            <a:spLocks noGrp="1"/>
          </p:cNvSpPr>
          <p:nvPr>
            <p:ph type="title"/>
          </p:nvPr>
        </p:nvSpPr>
        <p:spPr/>
        <p:txBody>
          <a:bodyPr>
            <a:normAutofit/>
          </a:bodyPr>
          <a:lstStyle/>
          <a:p>
            <a:r>
              <a:rPr lang="en-US" sz="3600" b="1" i="1" dirty="0">
                <a:solidFill>
                  <a:srgbClr val="1B365D"/>
                </a:solidFill>
                <a:effectLst/>
                <a:latin typeface="Open Sans" panose="020B0606030504020204" pitchFamily="34" charset="0"/>
              </a:rPr>
              <a:t>Navigating to the Extended Learning Grant Monitoring Instrument</a:t>
            </a:r>
            <a:endParaRPr lang="en-US" sz="5400" dirty="0"/>
          </a:p>
        </p:txBody>
      </p:sp>
      <p:sp>
        <p:nvSpPr>
          <p:cNvPr id="3" name="Text Placeholder 2">
            <a:extLst>
              <a:ext uri="{FF2B5EF4-FFF2-40B4-BE49-F238E27FC236}">
                <a16:creationId xmlns:a16="http://schemas.microsoft.com/office/drawing/2014/main" id="{8071C606-5F5E-931D-DAE8-4B8DD7717279}"/>
              </a:ext>
            </a:extLst>
          </p:cNvPr>
          <p:cNvSpPr>
            <a:spLocks noGrp="1"/>
          </p:cNvSpPr>
          <p:nvPr>
            <p:ph type="body" sz="quarter" idx="10"/>
          </p:nvPr>
        </p:nvSpPr>
        <p:spPr>
          <a:xfrm>
            <a:off x="592967" y="1808754"/>
            <a:ext cx="7319950" cy="4308813"/>
          </a:xfrm>
        </p:spPr>
        <p:txBody>
          <a:bodyPr>
            <a:normAutofit/>
          </a:bodyPr>
          <a:lstStyle/>
          <a:p>
            <a:r>
              <a:rPr lang="en-US" sz="2000" dirty="0">
                <a:effectLst/>
                <a:latin typeface="Open Sans" panose="020B0606030504020204" pitchFamily="34" charset="0"/>
                <a:ea typeface="Open Sans" panose="020B0606030504020204" pitchFamily="34" charset="0"/>
              </a:rPr>
              <a:t>Once in ePlan, navigate to the Extended Learning instrument by logging in and then select </a:t>
            </a:r>
            <a:r>
              <a:rPr lang="en-US" sz="2000" b="1" i="1" dirty="0">
                <a:effectLst/>
                <a:latin typeface="Open Sans" panose="020B0606030504020204" pitchFamily="34" charset="0"/>
                <a:ea typeface="Open Sans" panose="020B0606030504020204" pitchFamily="34" charset="0"/>
              </a:rPr>
              <a:t>Monitoring &gt; Monitoring Instruments </a:t>
            </a:r>
            <a:r>
              <a:rPr lang="en-US" sz="2000" dirty="0">
                <a:effectLst/>
                <a:latin typeface="Open Sans" panose="020B0606030504020204" pitchFamily="34" charset="0"/>
                <a:ea typeface="Open Sans" panose="020B0606030504020204" pitchFamily="34" charset="0"/>
              </a:rPr>
              <a:t>from the left menu options.</a:t>
            </a:r>
          </a:p>
          <a:p>
            <a:r>
              <a:rPr lang="en-US" sz="2000" dirty="0"/>
              <a:t>On the Monitoring Instruments page, select the current fiscal year, then Extended Learning.</a:t>
            </a:r>
          </a:p>
        </p:txBody>
      </p:sp>
      <p:pic>
        <p:nvPicPr>
          <p:cNvPr id="6" name="Picture Placeholder 5" descr="A person teaching a class&#10;&#10;Description automatically generated with low confidence">
            <a:extLst>
              <a:ext uri="{FF2B5EF4-FFF2-40B4-BE49-F238E27FC236}">
                <a16:creationId xmlns:a16="http://schemas.microsoft.com/office/drawing/2014/main" id="{74973849-75DE-54AC-E839-DAF3659D0B13}"/>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pic>
        <p:nvPicPr>
          <p:cNvPr id="16" name="Picture 15">
            <a:extLst>
              <a:ext uri="{FF2B5EF4-FFF2-40B4-BE49-F238E27FC236}">
                <a16:creationId xmlns:a16="http://schemas.microsoft.com/office/drawing/2014/main" id="{64F56498-4094-0F0C-7BE4-E152138EF09B}"/>
              </a:ext>
            </a:extLst>
          </p:cNvPr>
          <p:cNvPicPr>
            <a:picLocks noChangeAspect="1"/>
          </p:cNvPicPr>
          <p:nvPr/>
        </p:nvPicPr>
        <p:blipFill>
          <a:blip r:embed="rId3"/>
          <a:stretch>
            <a:fillRect/>
          </a:stretch>
        </p:blipFill>
        <p:spPr>
          <a:xfrm>
            <a:off x="2216120" y="3583305"/>
            <a:ext cx="4333875" cy="2257425"/>
          </a:xfrm>
          <a:prstGeom prst="rect">
            <a:avLst/>
          </a:prstGeom>
        </p:spPr>
      </p:pic>
      <p:pic>
        <p:nvPicPr>
          <p:cNvPr id="5" name="Picture 4">
            <a:extLst>
              <a:ext uri="{FF2B5EF4-FFF2-40B4-BE49-F238E27FC236}">
                <a16:creationId xmlns:a16="http://schemas.microsoft.com/office/drawing/2014/main" id="{70BCBE2C-5A8B-3296-E465-09B99741849A}"/>
              </a:ext>
            </a:extLst>
          </p:cNvPr>
          <p:cNvPicPr>
            <a:picLocks noChangeAspect="1"/>
          </p:cNvPicPr>
          <p:nvPr/>
        </p:nvPicPr>
        <p:blipFill>
          <a:blip r:embed="rId4"/>
          <a:stretch>
            <a:fillRect/>
          </a:stretch>
        </p:blipFill>
        <p:spPr>
          <a:xfrm>
            <a:off x="2523269" y="3824814"/>
            <a:ext cx="666843" cy="257211"/>
          </a:xfrm>
          <a:prstGeom prst="rect">
            <a:avLst/>
          </a:prstGeom>
        </p:spPr>
      </p:pic>
    </p:spTree>
    <p:extLst>
      <p:ext uri="{BB962C8B-B14F-4D97-AF65-F5344CB8AC3E}">
        <p14:creationId xmlns:p14="http://schemas.microsoft.com/office/powerpoint/2010/main" val="3787108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C1A7C-AA49-56EB-4DC6-93B1E34EF996}"/>
              </a:ext>
            </a:extLst>
          </p:cNvPr>
          <p:cNvSpPr>
            <a:spLocks noGrp="1"/>
          </p:cNvSpPr>
          <p:nvPr>
            <p:ph type="title"/>
          </p:nvPr>
        </p:nvSpPr>
        <p:spPr/>
        <p:txBody>
          <a:bodyPr/>
          <a:lstStyle/>
          <a:p>
            <a:r>
              <a:rPr lang="en-US" dirty="0"/>
              <a:t>Starting the Draft</a:t>
            </a:r>
          </a:p>
        </p:txBody>
      </p:sp>
      <p:sp>
        <p:nvSpPr>
          <p:cNvPr id="5" name="Text Placeholder 4">
            <a:extLst>
              <a:ext uri="{FF2B5EF4-FFF2-40B4-BE49-F238E27FC236}">
                <a16:creationId xmlns:a16="http://schemas.microsoft.com/office/drawing/2014/main" id="{B4F1EBA9-60A3-74C7-6B98-3ADE6CFBB404}"/>
              </a:ext>
            </a:extLst>
          </p:cNvPr>
          <p:cNvSpPr>
            <a:spLocks noGrp="1"/>
          </p:cNvSpPr>
          <p:nvPr>
            <p:ph type="body" sz="quarter" idx="10"/>
          </p:nvPr>
        </p:nvSpPr>
        <p:spPr/>
        <p:txBody>
          <a:bodyPr/>
          <a:lstStyle/>
          <a:p>
            <a:r>
              <a:rPr lang="en-US" dirty="0"/>
              <a:t>To begin working on the Extended Learning instrument, the instrument status must be changed from </a:t>
            </a:r>
            <a:r>
              <a:rPr lang="en-US" b="1" i="1" dirty="0"/>
              <a:t>Not Started </a:t>
            </a:r>
            <a:r>
              <a:rPr lang="en-US" dirty="0"/>
              <a:t>to </a:t>
            </a:r>
            <a:r>
              <a:rPr lang="en-US" b="1" i="1" dirty="0"/>
              <a:t>Draft Started</a:t>
            </a:r>
            <a:r>
              <a:rPr lang="en-US" dirty="0"/>
              <a:t>.</a:t>
            </a:r>
          </a:p>
          <a:p>
            <a:endParaRPr lang="en-US" dirty="0"/>
          </a:p>
          <a:p>
            <a:r>
              <a:rPr lang="en-US" dirty="0"/>
              <a:t>Users with the Extended Learning Monitoring Director and LEA Authorized Representative roles can make this change by clicking </a:t>
            </a:r>
            <a:r>
              <a:rPr lang="en-US" b="1" i="1" dirty="0"/>
              <a:t>Draft Started</a:t>
            </a:r>
            <a:r>
              <a:rPr lang="en-US" dirty="0"/>
              <a:t> then </a:t>
            </a:r>
            <a:r>
              <a:rPr lang="en-US" b="1" i="1" dirty="0"/>
              <a:t>Confirm</a:t>
            </a:r>
            <a:r>
              <a:rPr lang="en-US" dirty="0"/>
              <a:t>.</a:t>
            </a:r>
          </a:p>
          <a:p>
            <a:endParaRPr lang="en-US" dirty="0"/>
          </a:p>
        </p:txBody>
      </p:sp>
      <p:pic>
        <p:nvPicPr>
          <p:cNvPr id="8" name="Picture Placeholder 7" descr="A person showing a child something on a paper&#10;&#10;Description automatically generated with low confidence">
            <a:extLst>
              <a:ext uri="{FF2B5EF4-FFF2-40B4-BE49-F238E27FC236}">
                <a16:creationId xmlns:a16="http://schemas.microsoft.com/office/drawing/2014/main" id="{C44708D5-AF45-B39B-86B6-41EBA6C28E08}"/>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8570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21340-B9A8-214E-A00C-946BE800F011}"/>
              </a:ext>
            </a:extLst>
          </p:cNvPr>
          <p:cNvSpPr>
            <a:spLocks noGrp="1"/>
          </p:cNvSpPr>
          <p:nvPr>
            <p:ph type="title"/>
          </p:nvPr>
        </p:nvSpPr>
        <p:spPr/>
        <p:txBody>
          <a:bodyPr/>
          <a:lstStyle/>
          <a:p>
            <a:r>
              <a:rPr lang="en-US" dirty="0"/>
              <a:t>Grantee Uploads</a:t>
            </a:r>
          </a:p>
        </p:txBody>
      </p:sp>
      <p:sp>
        <p:nvSpPr>
          <p:cNvPr id="3" name="Text Placeholder 2">
            <a:extLst>
              <a:ext uri="{FF2B5EF4-FFF2-40B4-BE49-F238E27FC236}">
                <a16:creationId xmlns:a16="http://schemas.microsoft.com/office/drawing/2014/main" id="{9BD665B3-4ED7-1246-9052-975B4F557871}"/>
              </a:ext>
            </a:extLst>
          </p:cNvPr>
          <p:cNvSpPr>
            <a:spLocks noGrp="1"/>
          </p:cNvSpPr>
          <p:nvPr>
            <p:ph type="body"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EDBCF8E6-BA09-8C80-97EE-20C8DC16DA51}"/>
              </a:ext>
            </a:extLst>
          </p:cNvPr>
          <p:cNvSpPr txBox="1"/>
          <p:nvPr/>
        </p:nvSpPr>
        <p:spPr>
          <a:xfrm>
            <a:off x="507867" y="1436914"/>
            <a:ext cx="6611390" cy="4708981"/>
          </a:xfrm>
          <a:prstGeom prst="rect">
            <a:avLst/>
          </a:prstGeom>
          <a:noFill/>
        </p:spPr>
        <p:txBody>
          <a:bodyPr wrap="square">
            <a:spAutoFit/>
          </a:bodyPr>
          <a:lstStyle/>
          <a:p>
            <a:pPr marL="285750" indent="-285750">
              <a:buFont typeface="Arial" panose="020B0604020202020204" pitchFamily="34" charset="0"/>
              <a:buChar char="•"/>
            </a:pPr>
            <a:r>
              <a:rPr lang="en-US" sz="2000" dirty="0"/>
              <a:t>When uploading required documents, please save and name the upload with the following format:</a:t>
            </a:r>
          </a:p>
          <a:p>
            <a:pPr marL="0" indent="0">
              <a:buNone/>
            </a:pPr>
            <a:r>
              <a:rPr lang="en-US" sz="2000" dirty="0"/>
              <a:t>	</a:t>
            </a:r>
          </a:p>
          <a:p>
            <a:pPr marL="0" indent="0">
              <a:buNone/>
            </a:pPr>
            <a:r>
              <a:rPr lang="en-US" sz="2000" dirty="0"/>
              <a:t>     Ex. Indicator 7-Employee Handbook</a:t>
            </a:r>
          </a:p>
          <a:p>
            <a:pPr marL="0" indent="0">
              <a:buNone/>
            </a:pPr>
            <a:endParaRPr lang="en-US" sz="2000" dirty="0"/>
          </a:p>
          <a:p>
            <a:pPr marL="285750" indent="-285750">
              <a:buFont typeface="Arial" panose="020B0604020202020204" pitchFamily="34" charset="0"/>
              <a:buChar char="•"/>
            </a:pPr>
            <a:r>
              <a:rPr lang="en-US" sz="2000" dirty="0"/>
              <a:t>If you are a grantee who has both a 21</a:t>
            </a:r>
            <a:r>
              <a:rPr lang="en-US" sz="2000" baseline="30000" dirty="0"/>
              <a:t>st</a:t>
            </a:r>
            <a:r>
              <a:rPr lang="en-US" sz="2000" dirty="0"/>
              <a:t> CCLC and LEAPs grant, you will be monitored for both. This will require you to upload a document for each funding source unless the document is the same for both programs.  </a:t>
            </a:r>
          </a:p>
          <a:p>
            <a:pPr marL="0" indent="0">
              <a:buNone/>
            </a:pPr>
            <a:endParaRPr lang="en-US" sz="2000" dirty="0"/>
          </a:p>
          <a:p>
            <a:pPr marL="0" indent="0">
              <a:buNone/>
            </a:pPr>
            <a:r>
              <a:rPr lang="en-US" sz="2000" dirty="0"/>
              <a:t>     Ex.1: Indicator 7-21</a:t>
            </a:r>
            <a:r>
              <a:rPr lang="en-US" sz="2000" baseline="30000" dirty="0"/>
              <a:t>st</a:t>
            </a:r>
            <a:r>
              <a:rPr lang="en-US" sz="2000" dirty="0"/>
              <a:t> Employee Handbook</a:t>
            </a:r>
          </a:p>
          <a:p>
            <a:pPr marL="0" indent="0">
              <a:buNone/>
            </a:pPr>
            <a:r>
              <a:rPr lang="en-US" sz="2000" dirty="0"/>
              <a:t>	 Indicator 7-LEAPs Employee Handbook</a:t>
            </a:r>
          </a:p>
          <a:p>
            <a:pPr marL="0" indent="0">
              <a:buNone/>
            </a:pPr>
            <a:endParaRPr lang="en-US" sz="2000" dirty="0"/>
          </a:p>
          <a:p>
            <a:pPr marL="0" indent="0">
              <a:buNone/>
            </a:pPr>
            <a:r>
              <a:rPr lang="en-US" sz="2000" dirty="0"/>
              <a:t>     Ex.2:	 Indicator 7-21</a:t>
            </a:r>
            <a:r>
              <a:rPr lang="en-US" sz="2000" baseline="30000" dirty="0"/>
              <a:t>st</a:t>
            </a:r>
            <a:r>
              <a:rPr lang="en-US" sz="2000" dirty="0"/>
              <a:t> &amp; LEAPs Employee Handbook</a:t>
            </a:r>
          </a:p>
        </p:txBody>
      </p:sp>
      <p:pic>
        <p:nvPicPr>
          <p:cNvPr id="12" name="Picture 11">
            <a:extLst>
              <a:ext uri="{FF2B5EF4-FFF2-40B4-BE49-F238E27FC236}">
                <a16:creationId xmlns:a16="http://schemas.microsoft.com/office/drawing/2014/main" id="{3EE33E50-A873-FA2F-4A15-ACBD0E2495E5}"/>
              </a:ext>
            </a:extLst>
          </p:cNvPr>
          <p:cNvPicPr>
            <a:picLocks noChangeAspect="1"/>
          </p:cNvPicPr>
          <p:nvPr/>
        </p:nvPicPr>
        <p:blipFill>
          <a:blip r:embed="rId2"/>
          <a:stretch>
            <a:fillRect/>
          </a:stretch>
        </p:blipFill>
        <p:spPr>
          <a:xfrm>
            <a:off x="7017317" y="1186257"/>
            <a:ext cx="4517015" cy="2591048"/>
          </a:xfrm>
          <a:prstGeom prst="rect">
            <a:avLst/>
          </a:prstGeom>
        </p:spPr>
      </p:pic>
      <p:pic>
        <p:nvPicPr>
          <p:cNvPr id="14" name="Picture 13">
            <a:extLst>
              <a:ext uri="{FF2B5EF4-FFF2-40B4-BE49-F238E27FC236}">
                <a16:creationId xmlns:a16="http://schemas.microsoft.com/office/drawing/2014/main" id="{414BEC53-2378-3EC5-1526-CD45896BBFB9}"/>
              </a:ext>
            </a:extLst>
          </p:cNvPr>
          <p:cNvPicPr>
            <a:picLocks noChangeAspect="1"/>
          </p:cNvPicPr>
          <p:nvPr/>
        </p:nvPicPr>
        <p:blipFill>
          <a:blip r:embed="rId3"/>
          <a:stretch>
            <a:fillRect/>
          </a:stretch>
        </p:blipFill>
        <p:spPr>
          <a:xfrm>
            <a:off x="7017317" y="4376219"/>
            <a:ext cx="4517015" cy="949864"/>
          </a:xfrm>
          <a:prstGeom prst="rect">
            <a:avLst/>
          </a:prstGeom>
        </p:spPr>
      </p:pic>
    </p:spTree>
    <p:extLst>
      <p:ext uri="{BB962C8B-B14F-4D97-AF65-F5344CB8AC3E}">
        <p14:creationId xmlns:p14="http://schemas.microsoft.com/office/powerpoint/2010/main" val="850511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568373D-58A1-A332-BDDD-B5BA2A440EDC}"/>
              </a:ext>
            </a:extLst>
          </p:cNvPr>
          <p:cNvSpPr>
            <a:spLocks noGrp="1"/>
          </p:cNvSpPr>
          <p:nvPr>
            <p:ph type="title"/>
          </p:nvPr>
        </p:nvSpPr>
        <p:spPr/>
        <p:txBody>
          <a:bodyPr/>
          <a:lstStyle/>
          <a:p>
            <a:r>
              <a:rPr lang="en-US"/>
              <a:t>Thank You!</a:t>
            </a:r>
          </a:p>
        </p:txBody>
      </p:sp>
      <p:sp>
        <p:nvSpPr>
          <p:cNvPr id="5" name="Text Placeholder 4">
            <a:extLst>
              <a:ext uri="{FF2B5EF4-FFF2-40B4-BE49-F238E27FC236}">
                <a16:creationId xmlns:a16="http://schemas.microsoft.com/office/drawing/2014/main" id="{93DDCD2F-7A43-DE26-B619-799EC74C5771}"/>
              </a:ext>
            </a:extLst>
          </p:cNvPr>
          <p:cNvSpPr>
            <a:spLocks noGrp="1"/>
          </p:cNvSpPr>
          <p:nvPr>
            <p:ph type="body" sz="quarter" idx="10"/>
          </p:nvPr>
        </p:nvSpPr>
        <p:spPr>
          <a:xfrm>
            <a:off x="883987" y="3919503"/>
            <a:ext cx="8123273" cy="2101682"/>
          </a:xfrm>
        </p:spPr>
        <p:txBody>
          <a:bodyPr>
            <a:normAutofit fontScale="62500" lnSpcReduction="20000"/>
          </a:bodyPr>
          <a:lstStyle/>
          <a:p>
            <a:pPr marL="12700">
              <a:spcBef>
                <a:spcPts val="360"/>
              </a:spcBef>
            </a:pPr>
            <a:r>
              <a:rPr lang="en-US" sz="2400" b="1"/>
              <a:t>Anessa Ladd</a:t>
            </a:r>
            <a:r>
              <a:rPr lang="en-US" sz="2400"/>
              <a:t>| Extended Learning Grant Manager</a:t>
            </a:r>
            <a:br>
              <a:rPr lang="en-US" sz="2400"/>
            </a:br>
            <a:r>
              <a:rPr lang="en-US">
                <a:hlinkClick r:id="rId2"/>
              </a:rPr>
              <a:t>Anessa.Ladd@tn.gov</a:t>
            </a:r>
            <a:r>
              <a:rPr lang="en-US"/>
              <a:t> </a:t>
            </a:r>
            <a:endParaRPr lang="en-US">
              <a:hlinkClick r:id="" action="ppaction://noaction"/>
            </a:endParaRPr>
          </a:p>
          <a:p>
            <a:pPr marL="12700">
              <a:spcBef>
                <a:spcPts val="600"/>
              </a:spcBef>
            </a:pPr>
            <a:endParaRPr lang="en-US" sz="2400" b="1"/>
          </a:p>
          <a:p>
            <a:pPr marL="12700">
              <a:lnSpc>
                <a:spcPct val="126000"/>
              </a:lnSpc>
              <a:spcBef>
                <a:spcPts val="360"/>
              </a:spcBef>
            </a:pPr>
            <a:r>
              <a:rPr lang="en-US" sz="2400" b="1"/>
              <a:t>Artina Fossett </a:t>
            </a:r>
            <a:r>
              <a:rPr lang="en-US" sz="2400"/>
              <a:t>| Administrative Assistant</a:t>
            </a:r>
            <a:br>
              <a:rPr lang="en-US" sz="2400"/>
            </a:br>
            <a:r>
              <a:rPr lang="en-US" sz="2400">
                <a:hlinkClick r:id="rId3"/>
              </a:rPr>
              <a:t>Artina.Fossett@tn.gov</a:t>
            </a:r>
            <a:r>
              <a:rPr lang="en-US" sz="2400"/>
              <a:t> </a:t>
            </a:r>
            <a:endParaRPr lang="en-US">
              <a:hlinkClick r:id="" action="ppaction://noaction"/>
            </a:endParaRPr>
          </a:p>
          <a:p>
            <a:pPr>
              <a:lnSpc>
                <a:spcPct val="100000"/>
              </a:lnSpc>
              <a:spcBef>
                <a:spcPts val="55"/>
              </a:spcBef>
            </a:pPr>
            <a:endParaRPr lang="en-US" sz="2500"/>
          </a:p>
          <a:p>
            <a:pPr marL="12700" marR="765810">
              <a:lnSpc>
                <a:spcPct val="122500"/>
              </a:lnSpc>
            </a:pPr>
            <a:r>
              <a:rPr lang="en-US" sz="2400" b="1" spc="-10">
                <a:uFill>
                  <a:solidFill>
                    <a:srgbClr val="0462C1"/>
                  </a:solidFill>
                </a:uFill>
              </a:rPr>
              <a:t>Mario Pennington </a:t>
            </a:r>
            <a:r>
              <a:rPr lang="en-US" sz="2400" spc="-10">
                <a:uFill>
                  <a:solidFill>
                    <a:srgbClr val="0462C1"/>
                  </a:solidFill>
                </a:uFill>
              </a:rPr>
              <a:t>| Federal Grants Manager</a:t>
            </a:r>
            <a:br>
              <a:rPr lang="en-US" sz="2400" spc="-10">
                <a:uFill>
                  <a:solidFill>
                    <a:srgbClr val="0462C1"/>
                  </a:solidFill>
                </a:uFill>
              </a:rPr>
            </a:br>
            <a:r>
              <a:rPr lang="en-US" sz="2400" spc="-10">
                <a:uFill>
                  <a:solidFill>
                    <a:srgbClr val="0462C1"/>
                  </a:solidFill>
                </a:uFill>
                <a:hlinkClick r:id="rId4"/>
              </a:rPr>
              <a:t>Mario.Pennington@tn.gov</a:t>
            </a:r>
            <a:r>
              <a:rPr lang="en-US" sz="2400" spc="-10">
                <a:uFill>
                  <a:solidFill>
                    <a:srgbClr val="0462C1"/>
                  </a:solidFill>
                </a:uFill>
              </a:rPr>
              <a:t> </a:t>
            </a:r>
            <a:endParaRPr lang="en-US">
              <a:hlinkClick r:id="rId5">
                <a:extLst>
                  <a:ext uri="{A12FA001-AC4F-418D-AE19-62706E023703}">
                    <ahyp:hlinkClr xmlns:ahyp="http://schemas.microsoft.com/office/drawing/2018/hyperlinkcolor" val="tx"/>
                  </a:ext>
                </a:extLst>
              </a:hlinkClick>
            </a:endParaRPr>
          </a:p>
          <a:p>
            <a:endParaRPr lang="en-US"/>
          </a:p>
        </p:txBody>
      </p:sp>
      <p:pic>
        <p:nvPicPr>
          <p:cNvPr id="13" name="Picture Placeholder 12" descr="Students running into school">
            <a:extLst>
              <a:ext uri="{FF2B5EF4-FFF2-40B4-BE49-F238E27FC236}">
                <a16:creationId xmlns:a16="http://schemas.microsoft.com/office/drawing/2014/main" id="{B6F58C81-DA3A-8EF3-84B3-C3C31F8313CD}"/>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t="9852" b="57326"/>
          <a:stretch/>
        </p:blipFill>
        <p:spPr>
          <a:xfrm>
            <a:off x="0" y="0"/>
            <a:ext cx="12188952" cy="2667000"/>
          </a:xfrm>
        </p:spPr>
      </p:pic>
      <p:sp>
        <p:nvSpPr>
          <p:cNvPr id="4" name="Text Placeholder 4">
            <a:extLst>
              <a:ext uri="{FF2B5EF4-FFF2-40B4-BE49-F238E27FC236}">
                <a16:creationId xmlns:a16="http://schemas.microsoft.com/office/drawing/2014/main" id="{B5B66C4C-3340-23E0-579D-9BC3217E004A}"/>
              </a:ext>
            </a:extLst>
          </p:cNvPr>
          <p:cNvSpPr txBox="1">
            <a:spLocks/>
          </p:cNvSpPr>
          <p:nvPr/>
        </p:nvSpPr>
        <p:spPr>
          <a:xfrm>
            <a:off x="980969" y="5987441"/>
            <a:ext cx="7602961" cy="688932"/>
          </a:xfrm>
          <a:prstGeom prst="rect">
            <a:avLst/>
          </a:prstGeom>
        </p:spPr>
        <p:txBody>
          <a:bodyPr vert="horz" lIns="91440" tIns="45720" rIns="91440" bIns="45720" rtlCol="0">
            <a:normAutofit/>
          </a:bodyPr>
          <a:lstStyle>
            <a:lvl1pPr marL="0" indent="0" algn="l" defTabSz="685629" rtl="0" eaLnBrk="1" latinLnBrk="0" hangingPunct="1">
              <a:spcBef>
                <a:spcPct val="20000"/>
              </a:spcBef>
              <a:buClr>
                <a:schemeClr val="tx1"/>
              </a:buClr>
              <a:buFont typeface="Wingdings" panose="05000000000000000000" pitchFamily="2" charset="2"/>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814" indent="0" algn="l" defTabSz="685629" rtl="0" eaLnBrk="1" latinLnBrk="0" hangingPunct="1">
              <a:spcBef>
                <a:spcPct val="20000"/>
              </a:spcBef>
              <a:buClr>
                <a:schemeClr val="tx1"/>
              </a:buClr>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l" defTabSz="685629" rtl="0" eaLnBrk="1" latinLnBrk="0" hangingPunct="1">
              <a:spcBef>
                <a:spcPct val="20000"/>
              </a:spcBef>
              <a:buClr>
                <a:schemeClr val="tx1"/>
              </a:buClr>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l" defTabSz="685629" rtl="0" eaLnBrk="1" latinLnBrk="0" hangingPunct="1">
              <a:spcBef>
                <a:spcPct val="20000"/>
              </a:spcBef>
              <a:buClr>
                <a:schemeClr val="tx1"/>
              </a:buClr>
              <a:buFont typeface="Courier New" panose="02070309020205020404" pitchFamily="49"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l" defTabSz="685629" rtl="0" eaLnBrk="1" latinLnBrk="0" hangingPunct="1">
              <a:spcBef>
                <a:spcPct val="20000"/>
              </a:spcBef>
              <a:buClr>
                <a:schemeClr val="tx1"/>
              </a:buClr>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ct val="120000"/>
              </a:lnSpc>
              <a:spcBef>
                <a:spcPts val="0"/>
              </a:spcBef>
            </a:pPr>
            <a:r>
              <a:rPr lang="en-US" sz="1100" b="0" i="1" u="none" strike="noStrike">
                <a:effectLst/>
              </a:rPr>
              <a:t>Permission is granted to use and copy these materials for non-commercial educational purposes with attribution credit to the “Tennessee Department of Education”. If you wish to use the materials for reasons other than non-commercial educational purposes, please contact the office of general counsel at (615) 741-2921.</a:t>
            </a:r>
            <a:endParaRPr lang="en-US" sz="1100"/>
          </a:p>
        </p:txBody>
      </p:sp>
    </p:spTree>
    <p:extLst>
      <p:ext uri="{BB962C8B-B14F-4D97-AF65-F5344CB8AC3E}">
        <p14:creationId xmlns:p14="http://schemas.microsoft.com/office/powerpoint/2010/main" val="299989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34D81-1722-463C-A52D-5137B2F897F3}"/>
              </a:ext>
            </a:extLst>
          </p:cNvPr>
          <p:cNvSpPr>
            <a:spLocks noGrp="1"/>
          </p:cNvSpPr>
          <p:nvPr>
            <p:ph type="title"/>
          </p:nvPr>
        </p:nvSpPr>
        <p:spPr/>
        <p:txBody>
          <a:bodyPr/>
          <a:lstStyle/>
          <a:p>
            <a:r>
              <a:rPr lang="en-US"/>
              <a:t>Fraud, Waste or Abuse</a:t>
            </a:r>
          </a:p>
        </p:txBody>
      </p:sp>
    </p:spTree>
    <p:extLst>
      <p:ext uri="{BB962C8B-B14F-4D97-AF65-F5344CB8AC3E}">
        <p14:creationId xmlns:p14="http://schemas.microsoft.com/office/powerpoint/2010/main" val="4108897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A770-5B87-8CF8-94CE-838A4717513D}"/>
              </a:ext>
            </a:extLst>
          </p:cNvPr>
          <p:cNvSpPr>
            <a:spLocks noGrp="1"/>
          </p:cNvSpPr>
          <p:nvPr>
            <p:ph type="title"/>
          </p:nvPr>
        </p:nvSpPr>
        <p:spPr>
          <a:xfrm>
            <a:off x="3125165" y="228600"/>
            <a:ext cx="8587536" cy="1208314"/>
          </a:xfrm>
        </p:spPr>
        <p:txBody>
          <a:bodyPr/>
          <a:lstStyle/>
          <a:p>
            <a:r>
              <a:rPr lang="en-US"/>
              <a:t>Generative AI Tools</a:t>
            </a:r>
          </a:p>
        </p:txBody>
      </p:sp>
      <p:sp>
        <p:nvSpPr>
          <p:cNvPr id="5" name="Content Placeholder 4">
            <a:extLst>
              <a:ext uri="{FF2B5EF4-FFF2-40B4-BE49-F238E27FC236}">
                <a16:creationId xmlns:a16="http://schemas.microsoft.com/office/drawing/2014/main" id="{D0A2D203-ACB4-C9EA-D903-895DF7FF7EEC}"/>
              </a:ext>
            </a:extLst>
          </p:cNvPr>
          <p:cNvSpPr>
            <a:spLocks noGrp="1"/>
          </p:cNvSpPr>
          <p:nvPr>
            <p:ph sz="quarter" idx="12"/>
          </p:nvPr>
        </p:nvSpPr>
        <p:spPr>
          <a:xfrm>
            <a:off x="2102330" y="1546294"/>
            <a:ext cx="9610372" cy="5039973"/>
          </a:xfrm>
        </p:spPr>
        <p:txBody>
          <a:bodyPr vert="horz" lIns="91440" tIns="45720" rIns="91440" bIns="45720" rtlCol="0" anchor="t">
            <a:normAutofit/>
          </a:bodyPr>
          <a:lstStyle/>
          <a:p>
            <a:pPr marL="0" indent="0">
              <a:spcBef>
                <a:spcPts val="1728"/>
              </a:spcBef>
              <a:buNone/>
            </a:pPr>
            <a:r>
              <a:rPr lang="en-US" sz="2200">
                <a:latin typeface="Open Sans"/>
                <a:ea typeface="Open Sans"/>
                <a:cs typeface="Open Sans"/>
              </a:rPr>
              <a:t>The </a:t>
            </a:r>
            <a:r>
              <a:rPr lang="en-US" sz="2200" b="1">
                <a:latin typeface="Open Sans"/>
                <a:ea typeface="Open Sans"/>
                <a:cs typeface="Open Sans"/>
              </a:rPr>
              <a:t>State of Tennessee does not currently permit the use of Generative AI tools,</a:t>
            </a:r>
            <a:r>
              <a:rPr lang="en-US" sz="2200">
                <a:latin typeface="Open Sans"/>
                <a:ea typeface="Open Sans"/>
                <a:cs typeface="Open Sans"/>
              </a:rPr>
              <a:t> such as Otter, in meetings hosted on state resources. Meetings with contractors, vendors, and subrecipients are not public meetings and may involve discussion of protected state data. </a:t>
            </a:r>
          </a:p>
          <a:p>
            <a:pPr marL="0" indent="0">
              <a:spcBef>
                <a:spcPts val="1728"/>
              </a:spcBef>
              <a:buNone/>
            </a:pPr>
            <a:r>
              <a:rPr lang="en-US" sz="2200" b="1">
                <a:latin typeface="Open Sans"/>
                <a:ea typeface="Open Sans"/>
                <a:cs typeface="Open Sans"/>
              </a:rPr>
              <a:t>Generative AI tools are not adequately regulated </a:t>
            </a:r>
            <a:r>
              <a:rPr lang="en-US" sz="2200">
                <a:latin typeface="Open Sans"/>
                <a:ea typeface="Open Sans"/>
                <a:cs typeface="Open Sans"/>
              </a:rPr>
              <a:t>and are designed to train on data that is collected and may misrepresent data or release protected data to the general public. </a:t>
            </a:r>
          </a:p>
          <a:p>
            <a:pPr marL="0" indent="0">
              <a:spcBef>
                <a:spcPts val="1728"/>
              </a:spcBef>
              <a:buNone/>
            </a:pPr>
            <a:r>
              <a:rPr lang="en-US" sz="2200">
                <a:latin typeface="Open Sans"/>
                <a:ea typeface="Open Sans"/>
                <a:cs typeface="Open Sans"/>
              </a:rPr>
              <a:t>While the State supports your desire to maintain documentation of </a:t>
            </a:r>
            <a:br>
              <a:rPr lang="en-US" sz="2200">
                <a:latin typeface="Open Sans"/>
                <a:ea typeface="Open Sans"/>
                <a:cs typeface="Open Sans"/>
              </a:rPr>
            </a:br>
            <a:r>
              <a:rPr lang="en-US" sz="2200">
                <a:latin typeface="Open Sans"/>
                <a:ea typeface="Open Sans"/>
                <a:cs typeface="Open Sans"/>
              </a:rPr>
              <a:t>the meeting and what you learn, </a:t>
            </a:r>
            <a:r>
              <a:rPr lang="en-US" sz="2200" b="1">
                <a:latin typeface="Open Sans"/>
                <a:ea typeface="Open Sans"/>
                <a:cs typeface="Open Sans"/>
              </a:rPr>
              <a:t>please respect our decision to safeguard information</a:t>
            </a:r>
            <a:r>
              <a:rPr lang="en-US" sz="2200">
                <a:latin typeface="Open Sans"/>
                <a:ea typeface="Open Sans"/>
                <a:cs typeface="Open Sans"/>
              </a:rPr>
              <a:t> and do not attempt to use tools such as these. If you choose to use a tool such as this, the State will block that tool from the meeting.</a:t>
            </a:r>
          </a:p>
          <a:p>
            <a:pPr marL="0" indent="0">
              <a:spcBef>
                <a:spcPts val="1728"/>
              </a:spcBef>
              <a:buNone/>
            </a:pPr>
            <a:endParaRPr lang="en-US" sz="2200"/>
          </a:p>
        </p:txBody>
      </p:sp>
      <p:sp>
        <p:nvSpPr>
          <p:cNvPr id="3" name="Rounded Rectangle 2">
            <a:extLst>
              <a:ext uri="{FF2B5EF4-FFF2-40B4-BE49-F238E27FC236}">
                <a16:creationId xmlns:a16="http://schemas.microsoft.com/office/drawing/2014/main" id="{53B3246D-7EB7-08A7-1E22-69F7F46EF452}"/>
              </a:ext>
            </a:extLst>
          </p:cNvPr>
          <p:cNvSpPr/>
          <p:nvPr/>
        </p:nvSpPr>
        <p:spPr>
          <a:xfrm>
            <a:off x="-393538" y="486137"/>
            <a:ext cx="3391381" cy="72920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r"/>
            <a:r>
              <a:rPr lang="en-US" sz="3200" b="1"/>
              <a:t>DISCLAIMER</a:t>
            </a:r>
          </a:p>
        </p:txBody>
      </p:sp>
    </p:spTree>
    <p:extLst>
      <p:ext uri="{BB962C8B-B14F-4D97-AF65-F5344CB8AC3E}">
        <p14:creationId xmlns:p14="http://schemas.microsoft.com/office/powerpoint/2010/main" val="565408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8EEB17-EA86-75DE-9BE4-72B1573BE1C1}"/>
              </a:ext>
            </a:extLst>
          </p:cNvPr>
          <p:cNvSpPr>
            <a:spLocks noGrp="1"/>
          </p:cNvSpPr>
          <p:nvPr>
            <p:ph type="title"/>
          </p:nvPr>
        </p:nvSpPr>
        <p:spPr/>
        <p:txBody>
          <a:bodyPr/>
          <a:lstStyle/>
          <a:p>
            <a:r>
              <a:rPr lang="en-US"/>
              <a:t>Agenda</a:t>
            </a:r>
            <a:endParaRPr lang="en-US" dirty="0"/>
          </a:p>
        </p:txBody>
      </p:sp>
      <p:sp>
        <p:nvSpPr>
          <p:cNvPr id="5" name="Text Placeholder 4">
            <a:extLst>
              <a:ext uri="{FF2B5EF4-FFF2-40B4-BE49-F238E27FC236}">
                <a16:creationId xmlns:a16="http://schemas.microsoft.com/office/drawing/2014/main" id="{DF9A0FB4-C430-5351-ABEF-0B581230FA6F}"/>
              </a:ext>
            </a:extLst>
          </p:cNvPr>
          <p:cNvSpPr>
            <a:spLocks noGrp="1"/>
          </p:cNvSpPr>
          <p:nvPr>
            <p:ph type="body" sz="quarter" idx="10"/>
          </p:nvPr>
        </p:nvSpPr>
        <p:spPr/>
        <p:txBody>
          <a:bodyPr/>
          <a:lstStyle/>
          <a:p>
            <a:r>
              <a:rPr lang="en-US" dirty="0"/>
              <a:t>Overview</a:t>
            </a:r>
          </a:p>
          <a:p>
            <a:r>
              <a:rPr lang="en-US" dirty="0"/>
              <a:t>ePlan Instructions</a:t>
            </a:r>
          </a:p>
          <a:p>
            <a:r>
              <a:rPr lang="en-US" dirty="0"/>
              <a:t>Questions</a:t>
            </a:r>
          </a:p>
        </p:txBody>
      </p:sp>
      <p:pic>
        <p:nvPicPr>
          <p:cNvPr id="6" name="Picture Placeholder 5" descr="A picture containing person, indoor, child&#10;&#10;Description automatically generated">
            <a:extLst>
              <a:ext uri="{FF2B5EF4-FFF2-40B4-BE49-F238E27FC236}">
                <a16:creationId xmlns:a16="http://schemas.microsoft.com/office/drawing/2014/main" id="{664A0E9B-259F-3C4C-3597-E9C50EF3DFCB}"/>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a:ext>
            </a:extLst>
          </a:blip>
          <a:srcRect l="57" r="57"/>
          <a:stretch/>
        </p:blipFill>
        <p:spPr/>
      </p:pic>
    </p:spTree>
    <p:extLst>
      <p:ext uri="{BB962C8B-B14F-4D97-AF65-F5344CB8AC3E}">
        <p14:creationId xmlns:p14="http://schemas.microsoft.com/office/powerpoint/2010/main" val="1574884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95836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291E-A59D-464D-BA47-6360207E42A4}"/>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BE0A9312-1F58-7744-84BF-7085C47ABBE1}"/>
              </a:ext>
            </a:extLst>
          </p:cNvPr>
          <p:cNvSpPr>
            <a:spLocks noGrp="1"/>
          </p:cNvSpPr>
          <p:nvPr>
            <p:ph sz="quarter" idx="12"/>
          </p:nvPr>
        </p:nvSpPr>
        <p:spPr>
          <a:xfrm>
            <a:off x="2102330" y="1287624"/>
            <a:ext cx="9610246" cy="4823927"/>
          </a:xfrm>
        </p:spPr>
        <p:txBody>
          <a:bodyPr>
            <a:normAutofit fontScale="77500" lnSpcReduction="20000"/>
          </a:bodyPr>
          <a:lstStyle/>
          <a:p>
            <a:pPr marL="0" marR="0">
              <a:lnSpc>
                <a:spcPct val="110000"/>
              </a:lnSpc>
              <a:spcBef>
                <a:spcPts val="0"/>
              </a:spcBef>
              <a:spcAft>
                <a:spcPts val="600"/>
              </a:spcAft>
            </a:pPr>
            <a:r>
              <a:rPr lang="en-US" sz="2600" dirty="0">
                <a:effectLst/>
                <a:latin typeface="Open Sans" panose="020B0606030504020204" pitchFamily="34" charset="0"/>
                <a:ea typeface="Open Sans" panose="020B0606030504020204" pitchFamily="34" charset="0"/>
              </a:rPr>
              <a:t>The purpose of Extended Learning (ExL) Grant Monitoring is to:</a:t>
            </a:r>
          </a:p>
          <a:p>
            <a:pPr marL="771418" lvl="2" indent="-342900">
              <a:lnSpc>
                <a:spcPct val="110000"/>
              </a:lnSpc>
              <a:spcBef>
                <a:spcPts val="0"/>
              </a:spcBef>
              <a:spcAft>
                <a:spcPts val="600"/>
              </a:spcAft>
              <a:buFont typeface="Open Sans" panose="020B0606030504020204" pitchFamily="34" charset="0"/>
              <a:buChar char="–"/>
            </a:pPr>
            <a:r>
              <a:rPr lang="en-US" sz="2300" dirty="0">
                <a:effectLst/>
                <a:latin typeface="Open Sans" panose="020B0606030504020204" pitchFamily="34" charset="0"/>
                <a:ea typeface="Open Sans" panose="020B0606030504020204" pitchFamily="34" charset="0"/>
              </a:rPr>
              <a:t>ensure the appropriate use of federal funds; </a:t>
            </a:r>
          </a:p>
          <a:p>
            <a:pPr marL="771418" lvl="2" indent="-342900">
              <a:lnSpc>
                <a:spcPct val="110000"/>
              </a:lnSpc>
              <a:spcBef>
                <a:spcPts val="0"/>
              </a:spcBef>
              <a:spcAft>
                <a:spcPts val="600"/>
              </a:spcAft>
              <a:buFont typeface="Open Sans" panose="020B0606030504020204" pitchFamily="34" charset="0"/>
              <a:buChar char="–"/>
            </a:pPr>
            <a:r>
              <a:rPr lang="en-US" sz="2300" dirty="0"/>
              <a:t>document that funds are spent effectively to accomplish the intended purpose of the grant;</a:t>
            </a:r>
          </a:p>
          <a:p>
            <a:pPr marL="771418" lvl="2" indent="-342900">
              <a:lnSpc>
                <a:spcPct val="110000"/>
              </a:lnSpc>
              <a:spcBef>
                <a:spcPts val="0"/>
              </a:spcBef>
              <a:spcAft>
                <a:spcPts val="600"/>
              </a:spcAft>
              <a:buFont typeface="Open Sans" panose="020B0606030504020204" pitchFamily="34" charset="0"/>
              <a:buChar char="–"/>
            </a:pPr>
            <a:r>
              <a:rPr lang="en-US" sz="2300" dirty="0"/>
              <a:t>ensure funds are used in accordance with the terms of the grant award;</a:t>
            </a:r>
          </a:p>
          <a:p>
            <a:pPr marL="771418" lvl="2" indent="-342900">
              <a:lnSpc>
                <a:spcPct val="110000"/>
              </a:lnSpc>
              <a:spcBef>
                <a:spcPts val="0"/>
              </a:spcBef>
              <a:spcAft>
                <a:spcPts val="600"/>
              </a:spcAft>
              <a:buFont typeface="Open Sans" panose="020B0606030504020204" pitchFamily="34" charset="0"/>
              <a:buChar char="–"/>
            </a:pPr>
            <a:r>
              <a:rPr lang="en-US" sz="2300" dirty="0"/>
              <a:t>document the measurement of performance goals; and </a:t>
            </a:r>
          </a:p>
          <a:p>
            <a:pPr marL="771418" lvl="2" indent="-342900">
              <a:lnSpc>
                <a:spcPct val="110000"/>
              </a:lnSpc>
              <a:spcBef>
                <a:spcPts val="0"/>
              </a:spcBef>
              <a:spcAft>
                <a:spcPts val="600"/>
              </a:spcAft>
              <a:buFont typeface="Open Sans" panose="020B0606030504020204" pitchFamily="34" charset="0"/>
              <a:buChar char="–"/>
            </a:pPr>
            <a:r>
              <a:rPr lang="en-US" sz="2300" dirty="0"/>
              <a:t>review needs to better inform technical assistance.</a:t>
            </a:r>
          </a:p>
          <a:p>
            <a:pPr>
              <a:lnSpc>
                <a:spcPct val="110000"/>
              </a:lnSpc>
              <a:spcBef>
                <a:spcPts val="0"/>
              </a:spcBef>
              <a:spcAft>
                <a:spcPts val="600"/>
              </a:spcAft>
            </a:pPr>
            <a:r>
              <a:rPr lang="en-US" sz="2600" dirty="0"/>
              <a:t>Requirements outlined under Title IV, Part B of the Every Student Succeeds Act (ESSA), Tennessee Code Annotated §49-6-707, the General Education Provisions Act (GEPA), the Education Department General Administrative Regulations (EDGAR), the Uniform Grant Guidance (UGG) and the Tennessee Department of Education Extended Learning Program Manual mandate that states provide technical assistance to Grantees  as well as oversee and monitor the implementation of federal and state grants.  </a:t>
            </a:r>
          </a:p>
          <a:p>
            <a:endParaRPr lang="en-US" dirty="0"/>
          </a:p>
        </p:txBody>
      </p:sp>
    </p:spTree>
    <p:extLst>
      <p:ext uri="{BB962C8B-B14F-4D97-AF65-F5344CB8AC3E}">
        <p14:creationId xmlns:p14="http://schemas.microsoft.com/office/powerpoint/2010/main" val="3260713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291E-A59D-464D-BA47-6360207E42A4}"/>
              </a:ext>
            </a:extLst>
          </p:cNvPr>
          <p:cNvSpPr>
            <a:spLocks noGrp="1"/>
          </p:cNvSpPr>
          <p:nvPr>
            <p:ph type="title"/>
          </p:nvPr>
        </p:nvSpPr>
        <p:spPr/>
        <p:txBody>
          <a:bodyPr/>
          <a:lstStyle/>
          <a:p>
            <a:r>
              <a:rPr lang="en-US" dirty="0"/>
              <a:t>ExL Monitoring Process</a:t>
            </a:r>
          </a:p>
        </p:txBody>
      </p:sp>
      <p:sp>
        <p:nvSpPr>
          <p:cNvPr id="3" name="Text Placeholder 2">
            <a:extLst>
              <a:ext uri="{FF2B5EF4-FFF2-40B4-BE49-F238E27FC236}">
                <a16:creationId xmlns:a16="http://schemas.microsoft.com/office/drawing/2014/main" id="{BE0A9312-1F58-7744-84BF-7085C47ABBE1}"/>
              </a:ext>
            </a:extLst>
          </p:cNvPr>
          <p:cNvSpPr>
            <a:spLocks noGrp="1"/>
          </p:cNvSpPr>
          <p:nvPr>
            <p:ph sz="quarter" idx="12"/>
          </p:nvPr>
        </p:nvSpPr>
        <p:spPr>
          <a:xfrm>
            <a:off x="2102330" y="1315618"/>
            <a:ext cx="9610246" cy="4654420"/>
          </a:xfrm>
        </p:spPr>
        <p:txBody>
          <a:bodyPr>
            <a:normAutofit fontScale="92500" lnSpcReduction="20000"/>
          </a:bodyPr>
          <a:lstStyle/>
          <a:p>
            <a:pPr marL="0" marR="0" indent="0">
              <a:lnSpc>
                <a:spcPct val="110000"/>
              </a:lnSpc>
              <a:spcBef>
                <a:spcPts val="0"/>
              </a:spcBef>
              <a:spcAft>
                <a:spcPts val="600"/>
              </a:spcAft>
              <a:buNone/>
            </a:pPr>
            <a:r>
              <a:rPr lang="en-US" sz="1800" dirty="0">
                <a:effectLst/>
                <a:latin typeface="Open Sans" panose="020B0606030504020204" pitchFamily="34" charset="0"/>
                <a:ea typeface="Open Sans" panose="020B0606030504020204" pitchFamily="34" charset="0"/>
              </a:rPr>
              <a:t>The Extended Learning Grant monitoring process steps include:</a:t>
            </a:r>
          </a:p>
          <a:p>
            <a:pPr marL="342900" marR="0" indent="-342900">
              <a:lnSpc>
                <a:spcPct val="110000"/>
              </a:lnSpc>
              <a:spcBef>
                <a:spcPts val="0"/>
              </a:spcBef>
              <a:spcAft>
                <a:spcPts val="600"/>
              </a:spcAft>
              <a:buFont typeface="+mj-lt"/>
              <a:buAutoNum type="arabicPeriod"/>
            </a:pPr>
            <a:r>
              <a:rPr lang="en-US" sz="1800" b="1" dirty="0">
                <a:effectLst/>
                <a:latin typeface="Open Sans" panose="020B0606030504020204" pitchFamily="34" charset="0"/>
                <a:ea typeface="Open Sans" panose="020B0606030504020204" pitchFamily="34" charset="0"/>
              </a:rPr>
              <a:t>Identification &amp; Communication:</a:t>
            </a:r>
            <a:endParaRPr lang="en-US" sz="1800" b="1" dirty="0"/>
          </a:p>
          <a:p>
            <a:pPr marL="642863" lvl="1" indent="-342900">
              <a:lnSpc>
                <a:spcPct val="110000"/>
              </a:lnSpc>
              <a:spcBef>
                <a:spcPts val="0"/>
              </a:spcBef>
              <a:spcAft>
                <a:spcPts val="600"/>
              </a:spcAft>
              <a:buFont typeface="Wingdings" panose="05000000000000000000" pitchFamily="2" charset="2"/>
              <a:buChar char="§"/>
            </a:pPr>
            <a:r>
              <a:rPr lang="en-US" sz="1400" dirty="0">
                <a:effectLst/>
                <a:latin typeface="Open Sans" panose="020B0606030504020204" pitchFamily="34" charset="0"/>
                <a:ea typeface="Open Sans" panose="020B0606030504020204" pitchFamily="34" charset="0"/>
              </a:rPr>
              <a:t>The department identifies grantees based on the results of an ExL risk-based analysis. The department notifies the Extended Learning Grant Director via email approximately </a:t>
            </a:r>
            <a:r>
              <a:rPr lang="en-US" sz="1400" dirty="0"/>
              <a:t>three</a:t>
            </a:r>
            <a:r>
              <a:rPr lang="en-US" sz="1400" dirty="0">
                <a:effectLst/>
                <a:latin typeface="Open Sans" panose="020B0606030504020204" pitchFamily="34" charset="0"/>
                <a:ea typeface="Open Sans" panose="020B0606030504020204" pitchFamily="34" charset="0"/>
              </a:rPr>
              <a:t> weeks before the scheduled visit. </a:t>
            </a:r>
          </a:p>
          <a:p>
            <a:pPr marL="342900" marR="0" indent="-342900">
              <a:lnSpc>
                <a:spcPct val="110000"/>
              </a:lnSpc>
              <a:spcBef>
                <a:spcPts val="0"/>
              </a:spcBef>
              <a:spcAft>
                <a:spcPts val="600"/>
              </a:spcAft>
              <a:buFont typeface="+mj-lt"/>
              <a:buAutoNum type="arabicPeriod"/>
            </a:pPr>
            <a:r>
              <a:rPr lang="en-US" sz="1800" b="1" dirty="0">
                <a:effectLst/>
                <a:latin typeface="Open Sans" panose="020B0606030504020204" pitchFamily="34" charset="0"/>
                <a:ea typeface="Open Sans" panose="020B0606030504020204" pitchFamily="34" charset="0"/>
              </a:rPr>
              <a:t>Technical Assistance:</a:t>
            </a:r>
            <a:endParaRPr lang="en-US" sz="1800" b="1" dirty="0"/>
          </a:p>
          <a:p>
            <a:pPr marL="642863" lvl="1" indent="-342900">
              <a:lnSpc>
                <a:spcPct val="110000"/>
              </a:lnSpc>
              <a:spcBef>
                <a:spcPts val="0"/>
              </a:spcBef>
              <a:spcAft>
                <a:spcPts val="600"/>
              </a:spcAft>
              <a:buFont typeface="Wingdings" panose="05000000000000000000" pitchFamily="2" charset="2"/>
              <a:buChar char="§"/>
            </a:pPr>
            <a:r>
              <a:rPr lang="en-US" sz="1400" dirty="0">
                <a:effectLst/>
                <a:latin typeface="Open Sans" panose="020B0606030504020204" pitchFamily="34" charset="0"/>
                <a:ea typeface="Open Sans" panose="020B0606030504020204" pitchFamily="34" charset="0"/>
              </a:rPr>
              <a:t>The department’s ExL team will host a webinar and is also available to answer questions via phone and/or email prior to the required submission date.</a:t>
            </a:r>
          </a:p>
          <a:p>
            <a:pPr marL="642863" lvl="1" indent="-342900">
              <a:lnSpc>
                <a:spcPct val="110000"/>
              </a:lnSpc>
              <a:spcBef>
                <a:spcPts val="0"/>
              </a:spcBef>
              <a:spcAft>
                <a:spcPts val="600"/>
              </a:spcAft>
              <a:buFont typeface="Wingdings" panose="05000000000000000000" pitchFamily="2" charset="2"/>
              <a:buChar char="§"/>
            </a:pPr>
            <a:r>
              <a:rPr lang="en-US" sz="1400" dirty="0">
                <a:effectLst/>
                <a:latin typeface="Open Sans" panose="020B0606030504020204" pitchFamily="34" charset="0"/>
                <a:ea typeface="Open Sans" panose="020B0606030504020204" pitchFamily="34" charset="0"/>
              </a:rPr>
              <a:t>An ExL Monitoring ePlan Technical Guide as well as a hard copy of the monitoring tool will also be available.</a:t>
            </a:r>
          </a:p>
          <a:p>
            <a:pPr marL="342900" marR="0" indent="-342900">
              <a:lnSpc>
                <a:spcPct val="110000"/>
              </a:lnSpc>
              <a:spcBef>
                <a:spcPts val="0"/>
              </a:spcBef>
              <a:spcAft>
                <a:spcPts val="600"/>
              </a:spcAft>
              <a:buFont typeface="+mj-lt"/>
              <a:buAutoNum type="arabicPeriod"/>
            </a:pPr>
            <a:r>
              <a:rPr lang="en-US" sz="1800" b="1" dirty="0">
                <a:effectLst/>
                <a:latin typeface="Open Sans" panose="020B0606030504020204" pitchFamily="34" charset="0"/>
                <a:ea typeface="Open Sans" panose="020B0606030504020204" pitchFamily="34" charset="0"/>
              </a:rPr>
              <a:t>Completion and Submission of the Extended Learning Grant Monitoring Instrument:</a:t>
            </a:r>
            <a:endParaRPr lang="en-US" sz="1800" b="1" dirty="0"/>
          </a:p>
          <a:p>
            <a:pPr marL="642863" lvl="1" indent="-342900">
              <a:lnSpc>
                <a:spcPct val="110000"/>
              </a:lnSpc>
              <a:spcBef>
                <a:spcPts val="0"/>
              </a:spcBef>
              <a:spcAft>
                <a:spcPts val="600"/>
              </a:spcAft>
              <a:buFont typeface="Wingdings" panose="05000000000000000000" pitchFamily="2" charset="2"/>
              <a:buChar char="§"/>
            </a:pPr>
            <a:r>
              <a:rPr lang="en-US" sz="1400" dirty="0">
                <a:effectLst/>
                <a:latin typeface="Open Sans" panose="020B0606030504020204" pitchFamily="34" charset="0"/>
                <a:ea typeface="Open Sans" panose="020B0606030504020204" pitchFamily="34" charset="0"/>
              </a:rPr>
              <a:t>Each section of the monitoring instrument contains required </a:t>
            </a:r>
            <a:r>
              <a:rPr lang="en-US" sz="1400" dirty="0"/>
              <a:t>uploads.</a:t>
            </a:r>
          </a:p>
          <a:p>
            <a:pPr marL="642863" lvl="1" indent="-342900">
              <a:lnSpc>
                <a:spcPct val="110000"/>
              </a:lnSpc>
              <a:spcBef>
                <a:spcPts val="0"/>
              </a:spcBef>
              <a:spcAft>
                <a:spcPts val="600"/>
              </a:spcAft>
              <a:buFont typeface="Wingdings" panose="05000000000000000000" pitchFamily="2" charset="2"/>
              <a:buChar char="§"/>
            </a:pPr>
            <a:r>
              <a:rPr lang="en-US" sz="1400" dirty="0">
                <a:effectLst/>
                <a:latin typeface="Open Sans" panose="020B0606030504020204" pitchFamily="34" charset="0"/>
                <a:ea typeface="Open Sans" panose="020B0606030504020204" pitchFamily="34" charset="0"/>
              </a:rPr>
              <a:t>The department recommends that the 21</a:t>
            </a:r>
            <a:r>
              <a:rPr lang="en-US" sz="1400" baseline="30000" dirty="0">
                <a:effectLst/>
                <a:latin typeface="Open Sans" panose="020B0606030504020204" pitchFamily="34" charset="0"/>
                <a:ea typeface="Open Sans" panose="020B0606030504020204" pitchFamily="34" charset="0"/>
              </a:rPr>
              <a:t>st</a:t>
            </a:r>
            <a:r>
              <a:rPr lang="en-US" sz="1400" dirty="0">
                <a:effectLst/>
                <a:latin typeface="Open Sans" panose="020B0606030504020204" pitchFamily="34" charset="0"/>
                <a:ea typeface="Open Sans" panose="020B0606030504020204" pitchFamily="34" charset="0"/>
              </a:rPr>
              <a:t> CCLC/LEAPs project director lead the monitoring process to ensure the accuracy of the uploaded documentation.</a:t>
            </a:r>
          </a:p>
          <a:p>
            <a:pPr marL="642863" lvl="1" indent="-342900">
              <a:lnSpc>
                <a:spcPct val="110000"/>
              </a:lnSpc>
              <a:spcBef>
                <a:spcPts val="0"/>
              </a:spcBef>
              <a:spcAft>
                <a:spcPts val="600"/>
              </a:spcAft>
              <a:buFont typeface="Wingdings" panose="05000000000000000000" pitchFamily="2" charset="2"/>
              <a:buChar char="§"/>
            </a:pPr>
            <a:r>
              <a:rPr lang="en-US" sz="1400" dirty="0">
                <a:solidFill>
                  <a:srgbClr val="000000"/>
                </a:solidFill>
                <a:effectLst/>
                <a:latin typeface="Open Sans" panose="020B0606030504020204" pitchFamily="34" charset="0"/>
                <a:ea typeface="Open Sans" panose="020B0606030504020204" pitchFamily="34" charset="0"/>
              </a:rPr>
              <a:t>If an upload does not apply, please upload a document that states “Indicator does not apply”. </a:t>
            </a:r>
          </a:p>
          <a:p>
            <a:pPr marL="642863" lvl="1" indent="-342900">
              <a:lnSpc>
                <a:spcPct val="110000"/>
              </a:lnSpc>
              <a:spcBef>
                <a:spcPts val="0"/>
              </a:spcBef>
              <a:spcAft>
                <a:spcPts val="600"/>
              </a:spcAft>
              <a:buFont typeface="Wingdings" panose="05000000000000000000" pitchFamily="2" charset="2"/>
              <a:buChar char="§"/>
            </a:pPr>
            <a:r>
              <a:rPr lang="en-US" sz="1400" dirty="0">
                <a:solidFill>
                  <a:srgbClr val="000000"/>
                </a:solidFill>
              </a:rPr>
              <a:t>Redact Personally Identifiable Information (PII) from all uploads.</a:t>
            </a:r>
          </a:p>
          <a:p>
            <a:pPr marL="642863" lvl="1" indent="-342900">
              <a:lnSpc>
                <a:spcPct val="110000"/>
              </a:lnSpc>
              <a:spcBef>
                <a:spcPts val="0"/>
              </a:spcBef>
              <a:spcAft>
                <a:spcPts val="600"/>
              </a:spcAft>
              <a:buFont typeface="Wingdings" panose="05000000000000000000" pitchFamily="2" charset="2"/>
              <a:buChar char="§"/>
            </a:pPr>
            <a:r>
              <a:rPr lang="en-US" sz="1400" dirty="0">
                <a:solidFill>
                  <a:srgbClr val="000000"/>
                </a:solidFill>
              </a:rPr>
              <a:t>Documents must be clearly labeled with corresponding indicator number and title (e.g., “Indicator 7-Employee Handbook”).</a:t>
            </a:r>
          </a:p>
          <a:p>
            <a:pPr marL="642863" lvl="1" indent="-342900">
              <a:lnSpc>
                <a:spcPct val="110000"/>
              </a:lnSpc>
              <a:spcBef>
                <a:spcPts val="0"/>
              </a:spcBef>
              <a:spcAft>
                <a:spcPts val="600"/>
              </a:spcAft>
              <a:buFont typeface="Wingdings" panose="05000000000000000000" pitchFamily="2" charset="2"/>
              <a:buChar char="§"/>
            </a:pPr>
            <a:r>
              <a:rPr lang="en-US" sz="1400" dirty="0">
                <a:effectLst/>
                <a:latin typeface="Open Sans" panose="020B0606030504020204" pitchFamily="34" charset="0"/>
                <a:ea typeface="Open Sans" panose="020B0606030504020204" pitchFamily="34" charset="0"/>
              </a:rPr>
              <a:t>All grantees identified for monitoring must complete the instrument and fully submit within two weeks of the scheduled monitoring visit. This date is communicated to each grantee in the monitoring notification email. </a:t>
            </a:r>
          </a:p>
          <a:p>
            <a:endParaRPr lang="en-US" dirty="0"/>
          </a:p>
        </p:txBody>
      </p:sp>
    </p:spTree>
    <p:extLst>
      <p:ext uri="{BB962C8B-B14F-4D97-AF65-F5344CB8AC3E}">
        <p14:creationId xmlns:p14="http://schemas.microsoft.com/office/powerpoint/2010/main" val="456730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291E-A59D-464D-BA47-6360207E42A4}"/>
              </a:ext>
            </a:extLst>
          </p:cNvPr>
          <p:cNvSpPr>
            <a:spLocks noGrp="1"/>
          </p:cNvSpPr>
          <p:nvPr>
            <p:ph type="title"/>
          </p:nvPr>
        </p:nvSpPr>
        <p:spPr/>
        <p:txBody>
          <a:bodyPr/>
          <a:lstStyle/>
          <a:p>
            <a:r>
              <a:rPr lang="en-US" dirty="0"/>
              <a:t>ExL Monitoring Process</a:t>
            </a:r>
          </a:p>
        </p:txBody>
      </p:sp>
      <p:sp>
        <p:nvSpPr>
          <p:cNvPr id="3" name="Text Placeholder 2">
            <a:extLst>
              <a:ext uri="{FF2B5EF4-FFF2-40B4-BE49-F238E27FC236}">
                <a16:creationId xmlns:a16="http://schemas.microsoft.com/office/drawing/2014/main" id="{BE0A9312-1F58-7744-84BF-7085C47ABBE1}"/>
              </a:ext>
            </a:extLst>
          </p:cNvPr>
          <p:cNvSpPr>
            <a:spLocks noGrp="1"/>
          </p:cNvSpPr>
          <p:nvPr>
            <p:ph sz="quarter" idx="12"/>
          </p:nvPr>
        </p:nvSpPr>
        <p:spPr/>
        <p:txBody>
          <a:bodyPr>
            <a:normAutofit/>
          </a:bodyPr>
          <a:lstStyle/>
          <a:p>
            <a:pPr marL="342900" marR="0" indent="-342900">
              <a:lnSpc>
                <a:spcPct val="110000"/>
              </a:lnSpc>
              <a:spcBef>
                <a:spcPts val="0"/>
              </a:spcBef>
              <a:spcAft>
                <a:spcPts val="600"/>
              </a:spcAft>
              <a:buFont typeface="+mj-lt"/>
              <a:buAutoNum type="arabicPeriod" startAt="4"/>
            </a:pPr>
            <a:r>
              <a:rPr lang="en-US" sz="1800" b="1" dirty="0">
                <a:effectLst/>
                <a:latin typeface="Open Sans" panose="020B0606030504020204" pitchFamily="34" charset="0"/>
                <a:ea typeface="Open Sans" panose="020B0606030504020204" pitchFamily="34" charset="0"/>
              </a:rPr>
              <a:t>Department Review:</a:t>
            </a:r>
            <a:endParaRPr lang="en-US" sz="1800" b="1" dirty="0"/>
          </a:p>
          <a:p>
            <a:pPr marL="642863" lvl="1" indent="-342900">
              <a:lnSpc>
                <a:spcPct val="110000"/>
              </a:lnSpc>
              <a:spcBef>
                <a:spcPts val="0"/>
              </a:spcBef>
              <a:spcAft>
                <a:spcPts val="600"/>
              </a:spcAft>
              <a:buFont typeface="Wingdings" panose="05000000000000000000" pitchFamily="2" charset="2"/>
              <a:buChar char="§"/>
            </a:pPr>
            <a:r>
              <a:rPr lang="en-US" sz="1400" dirty="0">
                <a:effectLst/>
                <a:latin typeface="Open Sans" panose="020B0606030504020204" pitchFamily="34" charset="0"/>
                <a:ea typeface="Open Sans" panose="020B0606030504020204" pitchFamily="34" charset="0"/>
              </a:rPr>
              <a:t>Upon receipt of each grantee’s completed instrument, the ExL team reviews the submitted information.</a:t>
            </a:r>
          </a:p>
          <a:p>
            <a:pPr marL="642863" lvl="1" indent="-342900">
              <a:lnSpc>
                <a:spcPct val="110000"/>
              </a:lnSpc>
              <a:spcBef>
                <a:spcPts val="0"/>
              </a:spcBef>
              <a:spcAft>
                <a:spcPts val="600"/>
              </a:spcAft>
              <a:buFont typeface="Wingdings" panose="05000000000000000000" pitchFamily="2" charset="2"/>
              <a:buChar char="§"/>
            </a:pPr>
            <a:r>
              <a:rPr lang="en-US" sz="1400" dirty="0">
                <a:effectLst/>
                <a:latin typeface="Open Sans" panose="020B0606030504020204" pitchFamily="34" charset="0"/>
                <a:ea typeface="Open Sans" panose="020B0606030504020204" pitchFamily="34" charset="0"/>
              </a:rPr>
              <a:t>If necessary, the Extended Learning team contacts the appropriate program director to request clarity or additional information; however, it is expected that monitoring instruments are complete with sufficient information prior to submission. </a:t>
            </a:r>
            <a:endParaRPr lang="en-US" sz="1400" dirty="0"/>
          </a:p>
          <a:p>
            <a:pPr marL="342900" indent="-342900">
              <a:lnSpc>
                <a:spcPct val="110000"/>
              </a:lnSpc>
              <a:spcBef>
                <a:spcPts val="0"/>
              </a:spcBef>
              <a:spcAft>
                <a:spcPts val="600"/>
              </a:spcAft>
              <a:buFont typeface="+mj-lt"/>
              <a:buAutoNum type="arabicPeriod" startAt="4"/>
            </a:pPr>
            <a:r>
              <a:rPr lang="en-US" sz="1800" b="1" dirty="0"/>
              <a:t>Onsite Visit:</a:t>
            </a:r>
          </a:p>
          <a:p>
            <a:pPr lvl="1">
              <a:lnSpc>
                <a:spcPct val="110000"/>
              </a:lnSpc>
              <a:spcBef>
                <a:spcPts val="0"/>
              </a:spcBef>
              <a:spcAft>
                <a:spcPts val="600"/>
              </a:spcAft>
              <a:buFont typeface="Wingdings" panose="05000000000000000000" pitchFamily="2" charset="2"/>
              <a:buChar char="§"/>
            </a:pPr>
            <a:r>
              <a:rPr lang="en-US" sz="1400" dirty="0"/>
              <a:t>ExL staff will observe sites, review additional documentation, and meet with the project director.</a:t>
            </a:r>
          </a:p>
          <a:p>
            <a:pPr marL="342900" marR="0" indent="-342900">
              <a:lnSpc>
                <a:spcPct val="110000"/>
              </a:lnSpc>
              <a:spcBef>
                <a:spcPts val="0"/>
              </a:spcBef>
              <a:spcAft>
                <a:spcPts val="600"/>
              </a:spcAft>
              <a:buFont typeface="+mj-lt"/>
              <a:buAutoNum type="arabicPeriod" startAt="6"/>
            </a:pPr>
            <a:r>
              <a:rPr lang="en-US" sz="1800" b="1" dirty="0">
                <a:effectLst/>
                <a:latin typeface="Open Sans" panose="020B0606030504020204" pitchFamily="34" charset="0"/>
                <a:ea typeface="Open Sans" panose="020B0606030504020204" pitchFamily="34" charset="0"/>
              </a:rPr>
              <a:t>Follow-up and Technical Assistance:</a:t>
            </a:r>
            <a:endParaRPr lang="en-US" sz="1800" b="1" dirty="0"/>
          </a:p>
          <a:p>
            <a:pPr marL="642863" lvl="1" indent="-342900">
              <a:lnSpc>
                <a:spcPct val="110000"/>
              </a:lnSpc>
              <a:spcAft>
                <a:spcPts val="600"/>
              </a:spcAft>
              <a:buFont typeface="Wingdings" panose="05000000000000000000" pitchFamily="2" charset="2"/>
              <a:buChar char="§"/>
            </a:pPr>
            <a:r>
              <a:rPr lang="en-US" sz="1400" dirty="0">
                <a:effectLst/>
                <a:latin typeface="Open Sans" panose="020B0606030504020204" pitchFamily="34" charset="0"/>
                <a:ea typeface="Open Sans" panose="020B0606030504020204" pitchFamily="34" charset="0"/>
              </a:rPr>
              <a:t>Your monitor will make contact to schedule a monitoring exit call. </a:t>
            </a:r>
            <a:r>
              <a:rPr lang="en-US" sz="1400" dirty="0">
                <a:solidFill>
                  <a:srgbClr val="000000"/>
                </a:solidFill>
                <a:effectLst/>
                <a:latin typeface="Open Sans" panose="020B0606030504020204" pitchFamily="34" charset="0"/>
                <a:ea typeface="Open Sans" panose="020B0606030504020204" pitchFamily="34" charset="0"/>
              </a:rPr>
              <a:t>This call will cover a </a:t>
            </a:r>
            <a:r>
              <a:rPr lang="en-US" sz="1400" dirty="0">
                <a:effectLst/>
                <a:latin typeface="Open Sans" panose="020B0606030504020204" pitchFamily="34" charset="0"/>
                <a:ea typeface="Open Sans" panose="020B0606030504020204" pitchFamily="34" charset="0"/>
              </a:rPr>
              <a:t>summary of exemplary practices, recommendations, any identified technical assistance needs, and, if necessary, a compliance action plan.</a:t>
            </a:r>
            <a:r>
              <a:rPr lang="en-US" sz="1400" dirty="0"/>
              <a:t> The monitoring exit call will be scheduled within 3 weeks after onsite visit.</a:t>
            </a:r>
            <a:endParaRPr lang="en-US" sz="1400" dirty="0">
              <a:effectLst/>
              <a:latin typeface="Open Sans" panose="020B0606030504020204" pitchFamily="34" charset="0"/>
              <a:ea typeface="Open Sans" panose="020B0606030504020204" pitchFamily="34" charset="0"/>
            </a:endParaRPr>
          </a:p>
          <a:p>
            <a:pPr marL="642863" lvl="1" indent="-342900">
              <a:lnSpc>
                <a:spcPct val="110000"/>
              </a:lnSpc>
              <a:spcAft>
                <a:spcPts val="600"/>
              </a:spcAft>
              <a:buFont typeface="Wingdings" panose="05000000000000000000" pitchFamily="2" charset="2"/>
              <a:buChar char="§"/>
            </a:pPr>
            <a:r>
              <a:rPr lang="en-US" sz="1400" dirty="0">
                <a:solidFill>
                  <a:srgbClr val="000000"/>
                </a:solidFill>
                <a:effectLst/>
                <a:latin typeface="Open Sans" panose="020B0606030504020204" pitchFamily="34" charset="0"/>
                <a:ea typeface="Open Sans" panose="020B0606030504020204" pitchFamily="34" charset="0"/>
              </a:rPr>
              <a:t>For areas of concern, such as findings of non-compliance or corrections needed, grantees may be required to upload updated documentation.</a:t>
            </a:r>
            <a:endParaRPr lang="en-US" sz="1400" dirty="0">
              <a:effectLst/>
              <a:latin typeface="Open Sans" panose="020B0606030504020204" pitchFamily="34" charset="0"/>
              <a:ea typeface="Open Sans" panose="020B0606030504020204" pitchFamily="34" charset="0"/>
            </a:endParaRPr>
          </a:p>
          <a:p>
            <a:pPr marL="642863" lvl="1" indent="-342900">
              <a:lnSpc>
                <a:spcPct val="110000"/>
              </a:lnSpc>
              <a:spcBef>
                <a:spcPts val="0"/>
              </a:spcBef>
              <a:spcAft>
                <a:spcPts val="600"/>
              </a:spcAft>
              <a:buFont typeface="+mj-lt"/>
              <a:buAutoNum type="arabicPeriod" startAt="6"/>
            </a:pPr>
            <a:endParaRPr lang="en-US" sz="1400" dirty="0">
              <a:effectLst/>
              <a:latin typeface="Open Sans" panose="020B0606030504020204" pitchFamily="34" charset="0"/>
              <a:ea typeface="Open Sans" panose="020B0606030504020204" pitchFamily="34" charset="0"/>
            </a:endParaRPr>
          </a:p>
          <a:p>
            <a:endParaRPr lang="en-US" dirty="0"/>
          </a:p>
        </p:txBody>
      </p:sp>
    </p:spTree>
    <p:extLst>
      <p:ext uri="{BB962C8B-B14F-4D97-AF65-F5344CB8AC3E}">
        <p14:creationId xmlns:p14="http://schemas.microsoft.com/office/powerpoint/2010/main" val="3038502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dirty="0"/>
              <a:t>ePlan Instructions</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16286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B08A-080F-6BE0-F54E-95A12B134080}"/>
              </a:ext>
            </a:extLst>
          </p:cNvPr>
          <p:cNvSpPr>
            <a:spLocks noGrp="1"/>
          </p:cNvSpPr>
          <p:nvPr>
            <p:ph type="title"/>
          </p:nvPr>
        </p:nvSpPr>
        <p:spPr/>
        <p:txBody>
          <a:bodyPr/>
          <a:lstStyle/>
          <a:p>
            <a:r>
              <a:rPr lang="en-US" dirty="0"/>
              <a:t>ePlan Access</a:t>
            </a:r>
          </a:p>
        </p:txBody>
      </p:sp>
      <p:sp>
        <p:nvSpPr>
          <p:cNvPr id="3" name="Text Placeholder 2">
            <a:extLst>
              <a:ext uri="{FF2B5EF4-FFF2-40B4-BE49-F238E27FC236}">
                <a16:creationId xmlns:a16="http://schemas.microsoft.com/office/drawing/2014/main" id="{41AECD62-0F7A-9B80-9443-0D73C27159D7}"/>
              </a:ext>
            </a:extLst>
          </p:cNvPr>
          <p:cNvSpPr>
            <a:spLocks noGrp="1"/>
          </p:cNvSpPr>
          <p:nvPr>
            <p:ph type="body" sz="quarter" idx="10"/>
          </p:nvPr>
        </p:nvSpPr>
        <p:spPr/>
        <p:txBody>
          <a:bodyPr>
            <a:normAutofit/>
          </a:bodyPr>
          <a:lstStyle/>
          <a:p>
            <a:r>
              <a:rPr lang="en-US" sz="2000" dirty="0"/>
              <a:t>Users with the 21</a:t>
            </a:r>
            <a:r>
              <a:rPr lang="en-US" sz="2000" baseline="30000" dirty="0"/>
              <a:t>st</a:t>
            </a:r>
            <a:r>
              <a:rPr lang="en-US" sz="2000" dirty="0"/>
              <a:t>/LEAPS Director role in ePlan will automatically be assigned the </a:t>
            </a:r>
            <a:r>
              <a:rPr lang="en-US" sz="2000" b="1" i="1" dirty="0"/>
              <a:t>LEA Extended Learning Monitoring Director </a:t>
            </a:r>
            <a:r>
              <a:rPr lang="en-US" sz="2000" dirty="0"/>
              <a:t>role and will be able to access the tool.</a:t>
            </a:r>
          </a:p>
          <a:p>
            <a:r>
              <a:rPr lang="en-US" sz="2000" dirty="0">
                <a:effectLst/>
                <a:latin typeface="Open Sans" panose="020B0606030504020204" pitchFamily="34" charset="0"/>
                <a:ea typeface="Open Sans" panose="020B0606030504020204" pitchFamily="34" charset="0"/>
              </a:rPr>
              <a:t>The director of schools/CBO must have the </a:t>
            </a:r>
            <a:r>
              <a:rPr lang="en-US" sz="2000" b="1" i="1" dirty="0">
                <a:effectLst/>
                <a:latin typeface="Open Sans" panose="020B0606030504020204" pitchFamily="34" charset="0"/>
                <a:ea typeface="Open Sans" panose="020B0606030504020204" pitchFamily="34" charset="0"/>
              </a:rPr>
              <a:t>LEA</a:t>
            </a:r>
            <a:r>
              <a:rPr lang="en-US" sz="2000" dirty="0">
                <a:effectLst/>
                <a:latin typeface="Open Sans" panose="020B0606030504020204" pitchFamily="34" charset="0"/>
                <a:ea typeface="Open Sans" panose="020B0606030504020204" pitchFamily="34" charset="0"/>
              </a:rPr>
              <a:t> </a:t>
            </a:r>
            <a:r>
              <a:rPr lang="en-US" sz="2000" b="1" i="1" dirty="0">
                <a:effectLst/>
                <a:latin typeface="Open Sans" panose="020B0606030504020204" pitchFamily="34" charset="0"/>
                <a:ea typeface="Open Sans" panose="020B0606030504020204" pitchFamily="34" charset="0"/>
              </a:rPr>
              <a:t>Authorized Representative</a:t>
            </a:r>
            <a:r>
              <a:rPr lang="en-US" sz="2000" dirty="0">
                <a:effectLst/>
                <a:latin typeface="Open Sans" panose="020B0606030504020204" pitchFamily="34" charset="0"/>
                <a:ea typeface="Open Sans" panose="020B0606030504020204" pitchFamily="34" charset="0"/>
              </a:rPr>
              <a:t> role to finalize and submit the monitoring instrument. Most directors already have this role. </a:t>
            </a:r>
          </a:p>
          <a:p>
            <a:r>
              <a:rPr lang="en-US" sz="2000" dirty="0">
                <a:effectLst/>
                <a:latin typeface="Open Sans" panose="020B0606030504020204" pitchFamily="34" charset="0"/>
                <a:ea typeface="Open Sans" panose="020B0606030504020204" pitchFamily="34" charset="0"/>
              </a:rPr>
              <a:t>New ePlan users and existing ePlan users who need additional User Access roles must request those roles using the </a:t>
            </a:r>
            <a:r>
              <a:rPr lang="en-US" sz="2000" dirty="0"/>
              <a:t>ePlan User Access Form. </a:t>
            </a:r>
            <a:r>
              <a:rPr lang="en-US" sz="2000" dirty="0">
                <a:effectLst/>
                <a:latin typeface="Open Sans" panose="020B0606030504020204" pitchFamily="34" charset="0"/>
                <a:ea typeface="Open Sans" panose="020B0606030504020204" pitchFamily="34" charset="0"/>
              </a:rPr>
              <a:t>Access the form by navigating to </a:t>
            </a:r>
            <a:r>
              <a:rPr lang="en-US" sz="2000" u="sng" dirty="0">
                <a:solidFill>
                  <a:srgbClr val="0000FF"/>
                </a:solidFill>
                <a:effectLst/>
                <a:latin typeface="Open Sans" panose="020B0606030504020204" pitchFamily="34" charset="0"/>
                <a:ea typeface="Open Sans" panose="020B0606030504020204" pitchFamily="34" charset="0"/>
                <a:hlinkClick r:id="rId2"/>
              </a:rPr>
              <a:t>ePlan.tn.gov &gt; TDOE Resources</a:t>
            </a:r>
            <a:r>
              <a:rPr lang="en-US" sz="2000" u="sng" dirty="0">
                <a:solidFill>
                  <a:srgbClr val="0000FF"/>
                </a:solidFill>
                <a:effectLst/>
                <a:latin typeface="Open Sans" panose="020B0606030504020204" pitchFamily="34" charset="0"/>
                <a:ea typeface="Open Sans" panose="020B0606030504020204" pitchFamily="34" charset="0"/>
              </a:rPr>
              <a:t> </a:t>
            </a:r>
            <a:r>
              <a:rPr lang="en-US" sz="2000" dirty="0">
                <a:effectLst/>
                <a:latin typeface="Open Sans" panose="020B0606030504020204" pitchFamily="34" charset="0"/>
                <a:ea typeface="Open Sans" panose="020B0606030504020204" pitchFamily="34" charset="0"/>
              </a:rPr>
              <a:t>&gt; User Access Forms.</a:t>
            </a:r>
          </a:p>
          <a:p>
            <a:endParaRPr lang="en-US" dirty="0"/>
          </a:p>
          <a:p>
            <a:endParaRPr lang="en-US" dirty="0"/>
          </a:p>
        </p:txBody>
      </p:sp>
      <p:pic>
        <p:nvPicPr>
          <p:cNvPr id="6" name="Picture Placeholder 5" descr="A picture containing person, people&#10;&#10;Description automatically generated">
            <a:extLst>
              <a:ext uri="{FF2B5EF4-FFF2-40B4-BE49-F238E27FC236}">
                <a16:creationId xmlns:a16="http://schemas.microsoft.com/office/drawing/2014/main" id="{130D7B53-6B7E-B677-20BA-0CF677E81A3F}"/>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71473296"/>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64672CB-B3FD-D946-BD2B-569BBCC8366C}" vid="{19FCA751-532C-1240-9642-609E6814C6ED}"/>
    </a:ext>
  </a:extLst>
</a:theme>
</file>

<file path=ppt/theme/theme2.xml><?xml version="1.0" encoding="utf-8"?>
<a:theme xmlns:a="http://schemas.openxmlformats.org/drawingml/2006/main" name="1_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64672CB-B3FD-D946-BD2B-569BBCC8366C}" vid="{484D2444-F260-3341-B634-6B9FD9D229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bc45f0-fb64-44cc-bf44-f9f8397c9796" xsi:nil="true"/>
    <lcf76f155ced4ddcb4097134ff3c332f xmlns="87bcfc55-81a6-4b1c-a97f-1b90e7ef3983">
      <Terms xmlns="http://schemas.microsoft.com/office/infopath/2007/PartnerControls"/>
    </lcf76f155ced4ddcb4097134ff3c332f>
    <Sorted xmlns="87bcfc55-81a6-4b1c-a97f-1b90e7ef3983">true</Sorte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F2CBA2840293C4889882B1D697AF514" ma:contentTypeVersion="23" ma:contentTypeDescription="Create a new document." ma:contentTypeScope="" ma:versionID="93ce698d96bd2fe5de3807684f8e6782">
  <xsd:schema xmlns:xsd="http://www.w3.org/2001/XMLSchema" xmlns:xs="http://www.w3.org/2001/XMLSchema" xmlns:p="http://schemas.microsoft.com/office/2006/metadata/properties" xmlns:ns2="87bcfc55-81a6-4b1c-a97f-1b90e7ef3983" xmlns:ns3="88bc45f0-fb64-44cc-bf44-f9f8397c9796" targetNamespace="http://schemas.microsoft.com/office/2006/metadata/properties" ma:root="true" ma:fieldsID="f820af94014ebe08920b1e3f8531a7ee" ns2:_="" ns3:_="">
    <xsd:import namespace="87bcfc55-81a6-4b1c-a97f-1b90e7ef3983"/>
    <xsd:import namespace="88bc45f0-fb64-44cc-bf44-f9f8397c979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SearchProperties" minOccurs="0"/>
                <xsd:element ref="ns2:Sorte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bcfc55-81a6-4b1c-a97f-1b90e7ef39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4be1d-d524-4aa9-85d5-5e42c742cc32"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Sorted" ma:index="25" nillable="true" ma:displayName="Sorted" ma:default="1" ma:format="Dropdown" ma:internalName="Sorted">
      <xsd:simpleType>
        <xsd:restriction base="dms:Boolea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bc45f0-fb64-44cc-bf44-f9f8397c979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886416a-45cc-4096-817a-620d5f31d47e}" ma:internalName="TaxCatchAll" ma:showField="CatchAllData" ma:web="88bc45f0-fb64-44cc-bf44-f9f8397c97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6F60C1-803E-4BBB-9567-67897965F98D}">
  <ds:schemaRefs>
    <ds:schemaRef ds:uri="88bc45f0-fb64-44cc-bf44-f9f8397c9796"/>
    <ds:schemaRef ds:uri="http://schemas.microsoft.com/office/2006/metadata/properties"/>
    <ds:schemaRef ds:uri="http://schemas.microsoft.com/office/2006/documentManagement/types"/>
    <ds:schemaRef ds:uri="http://purl.org/dc/dcmitype/"/>
    <ds:schemaRef ds:uri="http://schemas.openxmlformats.org/package/2006/metadata/core-properties"/>
    <ds:schemaRef ds:uri="87bcfc55-81a6-4b1c-a97f-1b90e7ef3983"/>
    <ds:schemaRef ds:uri="http://purl.org/dc/elements/1.1/"/>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5C1F14CC-C188-477B-A000-26B2E3BB74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bcfc55-81a6-4b1c-a97f-1b90e7ef3983"/>
    <ds:schemaRef ds:uri="88bc45f0-fb64-44cc-bf44-f9f8397c97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848918-0EBC-4BAE-A79C-C7698340A6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TDOE_WidescreenTemplate</Template>
  <TotalTime>2868</TotalTime>
  <Words>1117</Words>
  <Application>Microsoft Office PowerPoint</Application>
  <PresentationFormat>Custom</PresentationFormat>
  <Paragraphs>88</Paragraphs>
  <Slides>14</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Calibri</vt:lpstr>
      <vt:lpstr>Courier New</vt:lpstr>
      <vt:lpstr>Georgia</vt:lpstr>
      <vt:lpstr>Lato Light</vt:lpstr>
      <vt:lpstr>Open Sans</vt:lpstr>
      <vt:lpstr>PermianSlabSerifTypeface</vt:lpstr>
      <vt:lpstr>Segoe UI</vt:lpstr>
      <vt:lpstr>Wingdings</vt:lpstr>
      <vt:lpstr>Theme1</vt:lpstr>
      <vt:lpstr>1_Theme1</vt:lpstr>
      <vt:lpstr>Extended Learning Monitoring in ePlan</vt:lpstr>
      <vt:lpstr>Generative AI Tools</vt:lpstr>
      <vt:lpstr>Agenda</vt:lpstr>
      <vt:lpstr>Overview</vt:lpstr>
      <vt:lpstr>Overview</vt:lpstr>
      <vt:lpstr>ExL Monitoring Process</vt:lpstr>
      <vt:lpstr>ExL Monitoring Process</vt:lpstr>
      <vt:lpstr>ePlan Instructions</vt:lpstr>
      <vt:lpstr>ePlan Access</vt:lpstr>
      <vt:lpstr>Navigating to the Extended Learning Grant Monitoring Instrument</vt:lpstr>
      <vt:lpstr>Starting the Draft</vt:lpstr>
      <vt:lpstr>Grantee Uploads</vt:lpstr>
      <vt:lpstr>Thank You!</vt:lpstr>
      <vt:lpstr>Fraud, Waste or Abuse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Brinn Obermiller</dc:creator>
  <cp:keywords/>
  <dc:description/>
  <cp:lastModifiedBy>Anessa Ladd</cp:lastModifiedBy>
  <cp:revision>4</cp:revision>
  <cp:lastPrinted>2019-11-04T17:49:10Z</cp:lastPrinted>
  <dcterms:created xsi:type="dcterms:W3CDTF">2024-12-02T13:19:17Z</dcterms:created>
  <dcterms:modified xsi:type="dcterms:W3CDTF">2025-09-30T14:29:30Z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0x0101008F2CBA2840293C4889882B1D697AF514</vt:lpwstr>
  </property>
  <property fmtid="{D5CDD505-2E9C-101B-9397-08002B2CF9AE}" pid="3" name="MediaServiceImageTags">
    <vt:lpwstr/>
  </property>
</Properties>
</file>